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319" r:id="rId5"/>
    <p:sldId id="320" r:id="rId6"/>
    <p:sldId id="321" r:id="rId7"/>
    <p:sldId id="322" r:id="rId8"/>
    <p:sldId id="317" r:id="rId9"/>
    <p:sldId id="286" r:id="rId10"/>
    <p:sldId id="287" r:id="rId11"/>
    <p:sldId id="289" r:id="rId12"/>
    <p:sldId id="290" r:id="rId13"/>
    <p:sldId id="292" r:id="rId14"/>
    <p:sldId id="291" r:id="rId15"/>
    <p:sldId id="293" r:id="rId16"/>
    <p:sldId id="294" r:id="rId17"/>
    <p:sldId id="280" r:id="rId18"/>
    <p:sldId id="295" r:id="rId19"/>
    <p:sldId id="297" r:id="rId20"/>
    <p:sldId id="296" r:id="rId21"/>
    <p:sldId id="259" r:id="rId22"/>
    <p:sldId id="260" r:id="rId23"/>
    <p:sldId id="284" r:id="rId24"/>
    <p:sldId id="298" r:id="rId25"/>
    <p:sldId id="285" r:id="rId26"/>
    <p:sldId id="261" r:id="rId27"/>
    <p:sldId id="262" r:id="rId28"/>
    <p:sldId id="299" r:id="rId29"/>
    <p:sldId id="300" r:id="rId30"/>
    <p:sldId id="302" r:id="rId31"/>
    <p:sldId id="301" r:id="rId32"/>
    <p:sldId id="303" r:id="rId33"/>
    <p:sldId id="304" r:id="rId34"/>
    <p:sldId id="310" r:id="rId35"/>
    <p:sldId id="313" r:id="rId36"/>
    <p:sldId id="314" r:id="rId37"/>
    <p:sldId id="315" r:id="rId38"/>
    <p:sldId id="316" r:id="rId39"/>
    <p:sldId id="311" r:id="rId40"/>
    <p:sldId id="305" r:id="rId41"/>
    <p:sldId id="306" r:id="rId42"/>
    <p:sldId id="307" r:id="rId43"/>
    <p:sldId id="309" r:id="rId44"/>
    <p:sldId id="312" r:id="rId45"/>
    <p:sldId id="266" r:id="rId46"/>
    <p:sldId id="267" r:id="rId47"/>
    <p:sldId id="270" r:id="rId48"/>
    <p:sldId id="279" r:id="rId49"/>
    <p:sldId id="268" r:id="rId50"/>
    <p:sldId id="273" r:id="rId51"/>
    <p:sldId id="272" r:id="rId52"/>
    <p:sldId id="323" r:id="rId53"/>
    <p:sldId id="324" r:id="rId54"/>
    <p:sldId id="276" r:id="rId55"/>
    <p:sldId id="277" r:id="rId56"/>
    <p:sldId id="275" r:id="rId57"/>
    <p:sldId id="281" r:id="rId58"/>
    <p:sldId id="278" r:id="rId59"/>
    <p:sldId id="282" r:id="rId60"/>
    <p:sldId id="283" r:id="rId61"/>
    <p:sldId id="274" r:id="rId62"/>
    <p:sldId id="271" r:id="rId6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26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03165-8F3A-4E2D-8518-D68287E9E35F}" type="datetimeFigureOut">
              <a:rPr lang="zh-TW" altLang="en-US" smtClean="0"/>
              <a:pPr/>
              <a:t>2020/9/18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03089-6037-41D5-90D0-8F538603B54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7320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03165-8F3A-4E2D-8518-D68287E9E35F}" type="datetimeFigureOut">
              <a:rPr lang="zh-TW" altLang="en-US" smtClean="0"/>
              <a:pPr/>
              <a:t>2020/9/18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03089-6037-41D5-90D0-8F538603B54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5346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03165-8F3A-4E2D-8518-D68287E9E35F}" type="datetimeFigureOut">
              <a:rPr lang="zh-TW" altLang="en-US" smtClean="0"/>
              <a:pPr/>
              <a:t>2020/9/18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03089-6037-41D5-90D0-8F538603B54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1850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D458F-7092-4F82-B70F-FA641CF8E408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CAF69-5D17-4143-A6E4-12C60ADB3070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028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D458F-7092-4F82-B70F-FA641CF8E408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CAF69-5D17-4143-A6E4-12C60ADB3070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095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D458F-7092-4F82-B70F-FA641CF8E408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CAF69-5D17-4143-A6E4-12C60ADB3070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90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D458F-7092-4F82-B70F-FA641CF8E408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CAF69-5D17-4143-A6E4-12C60ADB3070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301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D458F-7092-4F82-B70F-FA641CF8E408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CAF69-5D17-4143-A6E4-12C60ADB3070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722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D458F-7092-4F82-B70F-FA641CF8E408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CAF69-5D17-4143-A6E4-12C60ADB3070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1715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D458F-7092-4F82-B70F-FA641CF8E408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CAF69-5D17-4143-A6E4-12C60ADB3070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778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D458F-7092-4F82-B70F-FA641CF8E408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CAF69-5D17-4143-A6E4-12C60ADB3070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42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03165-8F3A-4E2D-8518-D68287E9E35F}" type="datetimeFigureOut">
              <a:rPr lang="zh-TW" altLang="en-US" smtClean="0"/>
              <a:pPr/>
              <a:t>2020/9/18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03089-6037-41D5-90D0-8F538603B54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03601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D458F-7092-4F82-B70F-FA641CF8E408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CAF69-5D17-4143-A6E4-12C60ADB3070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9265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D458F-7092-4F82-B70F-FA641CF8E408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CAF69-5D17-4143-A6E4-12C60ADB3070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0926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D458F-7092-4F82-B70F-FA641CF8E408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CAF69-5D17-4143-A6E4-12C60ADB3070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4816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D458F-7092-4F82-B70F-FA641CF8E408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CAF69-5D17-4143-A6E4-12C60ADB3070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456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D458F-7092-4F82-B70F-FA641CF8E408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CAF69-5D17-4143-A6E4-12C60ADB3070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8291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D458F-7092-4F82-B70F-FA641CF8E408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CAF69-5D17-4143-A6E4-12C60ADB3070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9819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D458F-7092-4F82-B70F-FA641CF8E408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CAF69-5D17-4143-A6E4-12C60ADB3070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481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D458F-7092-4F82-B70F-FA641CF8E408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CAF69-5D17-4143-A6E4-12C60ADB3070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377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D458F-7092-4F82-B70F-FA641CF8E408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CAF69-5D17-4143-A6E4-12C60ADB3070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0787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D458F-7092-4F82-B70F-FA641CF8E408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CAF69-5D17-4143-A6E4-12C60ADB3070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986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03165-8F3A-4E2D-8518-D68287E9E35F}" type="datetimeFigureOut">
              <a:rPr lang="zh-TW" altLang="en-US" smtClean="0"/>
              <a:pPr/>
              <a:t>2020/9/18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03089-6037-41D5-90D0-8F538603B54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77051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D458F-7092-4F82-B70F-FA641CF8E408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CAF69-5D17-4143-A6E4-12C60ADB3070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3054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D458F-7092-4F82-B70F-FA641CF8E408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CAF69-5D17-4143-A6E4-12C60ADB3070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3683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D458F-7092-4F82-B70F-FA641CF8E408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CAF69-5D17-4143-A6E4-12C60ADB3070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9790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D458F-7092-4F82-B70F-FA641CF8E408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CAF69-5D17-4143-A6E4-12C60ADB3070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401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03165-8F3A-4E2D-8518-D68287E9E35F}" type="datetimeFigureOut">
              <a:rPr lang="zh-TW" altLang="en-US" smtClean="0"/>
              <a:pPr/>
              <a:t>2020/9/18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03089-6037-41D5-90D0-8F538603B54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9691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03165-8F3A-4E2D-8518-D68287E9E35F}" type="datetimeFigureOut">
              <a:rPr lang="zh-TW" altLang="en-US" smtClean="0"/>
              <a:pPr/>
              <a:t>2020/9/18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03089-6037-41D5-90D0-8F538603B54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9635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03165-8F3A-4E2D-8518-D68287E9E35F}" type="datetimeFigureOut">
              <a:rPr lang="zh-TW" altLang="en-US" smtClean="0"/>
              <a:pPr/>
              <a:t>2020/9/18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03089-6037-41D5-90D0-8F538603B54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4697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03165-8F3A-4E2D-8518-D68287E9E35F}" type="datetimeFigureOut">
              <a:rPr lang="zh-TW" altLang="en-US" smtClean="0"/>
              <a:pPr/>
              <a:t>2020/9/18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03089-6037-41D5-90D0-8F538603B54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4424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03165-8F3A-4E2D-8518-D68287E9E35F}" type="datetimeFigureOut">
              <a:rPr lang="zh-TW" altLang="en-US" smtClean="0"/>
              <a:pPr/>
              <a:t>2020/9/18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03089-6037-41D5-90D0-8F538603B54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9060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03165-8F3A-4E2D-8518-D68287E9E35F}" type="datetimeFigureOut">
              <a:rPr lang="zh-TW" altLang="en-US" smtClean="0"/>
              <a:pPr/>
              <a:t>2020/9/18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03089-6037-41D5-90D0-8F538603B54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5219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03165-8F3A-4E2D-8518-D68287E9E35F}" type="datetimeFigureOut">
              <a:rPr lang="zh-TW" altLang="en-US" smtClean="0"/>
              <a:pPr/>
              <a:t>2020/9/18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03089-6037-41D5-90D0-8F538603B54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113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D458F-7092-4F82-B70F-FA641CF8E408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CAF69-5D17-4143-A6E4-12C60ADB3070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244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D458F-7092-4F82-B70F-FA641CF8E408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2020/9/18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CAF69-5D17-4143-A6E4-12C60ADB3070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09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5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學術倫理課程</a:t>
            </a:r>
            <a:endParaRPr lang="zh-TW" altLang="en-US" sz="5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85852" y="3857628"/>
            <a:ext cx="7172348" cy="1752600"/>
          </a:xfrm>
        </p:spPr>
        <p:txBody>
          <a:bodyPr>
            <a:normAutofit/>
          </a:bodyPr>
          <a:lstStyle/>
          <a:p>
            <a:r>
              <a:rPr lang="en-US" altLang="zh-TW" sz="4400" b="1" dirty="0" smtClean="0">
                <a:solidFill>
                  <a:schemeClr val="tx1"/>
                </a:solidFill>
              </a:rPr>
              <a:t>https</a:t>
            </a:r>
            <a:r>
              <a:rPr lang="en-US" altLang="zh-TW" sz="4400" b="1" dirty="0">
                <a:solidFill>
                  <a:schemeClr val="tx1"/>
                </a:solidFill>
              </a:rPr>
              <a:t>://ethics.moe.edu.tw/</a:t>
            </a:r>
            <a:endParaRPr lang="zh-TW" alt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31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基本資料</a:t>
            </a:r>
            <a:r>
              <a:rPr lang="en-US" altLang="zh-TW" b="1" dirty="0" smtClean="0"/>
              <a:t>(</a:t>
            </a:r>
            <a:r>
              <a:rPr lang="zh-TW" altLang="en-US" b="1" dirty="0" smtClean="0"/>
              <a:t>一</a:t>
            </a:r>
            <a:r>
              <a:rPr lang="en-US" altLang="zh-TW" b="1" dirty="0" smtClean="0"/>
              <a:t>)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8208912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圓角矩形 3"/>
          <p:cNvSpPr/>
          <p:nvPr/>
        </p:nvSpPr>
        <p:spPr>
          <a:xfrm>
            <a:off x="4427984" y="1556792"/>
            <a:ext cx="2736304" cy="43204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1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57563"/>
            <a:ext cx="7858665" cy="4953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基本資料</a:t>
            </a:r>
            <a:r>
              <a:rPr lang="en-US" altLang="zh-TW" b="1" dirty="0" smtClean="0"/>
              <a:t>(</a:t>
            </a:r>
            <a:r>
              <a:rPr lang="zh-TW" altLang="en-US" b="1" dirty="0" smtClean="0"/>
              <a:t>二</a:t>
            </a:r>
            <a:r>
              <a:rPr lang="en-US" altLang="zh-TW" b="1" dirty="0" smtClean="0"/>
              <a:t>)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圓角矩形 3"/>
          <p:cNvSpPr/>
          <p:nvPr/>
        </p:nvSpPr>
        <p:spPr>
          <a:xfrm>
            <a:off x="1475656" y="2636912"/>
            <a:ext cx="6048672" cy="54102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100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基本資料</a:t>
            </a:r>
            <a:r>
              <a:rPr lang="en-US" altLang="zh-TW" b="1" dirty="0" smtClean="0"/>
              <a:t>(</a:t>
            </a:r>
            <a:r>
              <a:rPr lang="zh-TW" altLang="en-US" b="1" dirty="0" smtClean="0"/>
              <a:t>三</a:t>
            </a:r>
            <a:r>
              <a:rPr lang="en-US" altLang="zh-TW" b="1" dirty="0" smtClean="0"/>
              <a:t>)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6971928" cy="5577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圓角矩形 3"/>
          <p:cNvSpPr/>
          <p:nvPr/>
        </p:nvSpPr>
        <p:spPr>
          <a:xfrm>
            <a:off x="2843808" y="4221088"/>
            <a:ext cx="1541748" cy="158417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407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基本資料</a:t>
            </a:r>
            <a:r>
              <a:rPr lang="en-US" altLang="zh-TW" b="1" dirty="0" smtClean="0"/>
              <a:t>(</a:t>
            </a:r>
            <a:r>
              <a:rPr lang="zh-TW" altLang="en-US" b="1" dirty="0" smtClean="0"/>
              <a:t>四</a:t>
            </a:r>
            <a:r>
              <a:rPr lang="en-US" altLang="zh-TW" b="1" dirty="0" smtClean="0"/>
              <a:t>)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8208912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圓角矩形 3"/>
          <p:cNvSpPr/>
          <p:nvPr/>
        </p:nvSpPr>
        <p:spPr>
          <a:xfrm>
            <a:off x="1403648" y="3933056"/>
            <a:ext cx="6480720" cy="122413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297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基本資料</a:t>
            </a:r>
            <a:r>
              <a:rPr lang="en-US" altLang="zh-TW" b="1" dirty="0" smtClean="0"/>
              <a:t>(</a:t>
            </a:r>
            <a:r>
              <a:rPr lang="zh-TW" altLang="en-US" b="1" dirty="0" smtClean="0"/>
              <a:t>五</a:t>
            </a:r>
            <a:r>
              <a:rPr lang="en-US" altLang="zh-TW" b="1" dirty="0" smtClean="0"/>
              <a:t>)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8208912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圓角矩形 3"/>
          <p:cNvSpPr/>
          <p:nvPr/>
        </p:nvSpPr>
        <p:spPr>
          <a:xfrm>
            <a:off x="1331640" y="5618762"/>
            <a:ext cx="6480720" cy="105059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638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課程資料</a:t>
            </a:r>
            <a:r>
              <a:rPr lang="en-US" altLang="zh-TW" b="1" dirty="0" smtClean="0"/>
              <a:t>(</a:t>
            </a:r>
            <a:r>
              <a:rPr lang="zh-TW" altLang="en-US" b="1" dirty="0" smtClean="0"/>
              <a:t>一</a:t>
            </a:r>
            <a:r>
              <a:rPr lang="en-US" altLang="zh-TW" b="1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68169"/>
            <a:ext cx="8547182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圓角矩形 3"/>
          <p:cNvSpPr/>
          <p:nvPr/>
        </p:nvSpPr>
        <p:spPr>
          <a:xfrm>
            <a:off x="2195736" y="1968169"/>
            <a:ext cx="6264696" cy="596735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課程資料</a:t>
            </a:r>
            <a:r>
              <a:rPr lang="en-US" altLang="zh-TW" b="1" dirty="0" smtClean="0"/>
              <a:t>(</a:t>
            </a:r>
            <a:r>
              <a:rPr lang="zh-TW" altLang="en-US" b="1" dirty="0" smtClean="0"/>
              <a:t>二</a:t>
            </a:r>
            <a:r>
              <a:rPr lang="en-US" altLang="zh-TW" b="1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616280" cy="689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圓角矩形 3"/>
          <p:cNvSpPr/>
          <p:nvPr/>
        </p:nvSpPr>
        <p:spPr>
          <a:xfrm>
            <a:off x="2051720" y="2708920"/>
            <a:ext cx="3600400" cy="338437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64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00199"/>
            <a:ext cx="7864120" cy="5032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課程資料</a:t>
            </a:r>
            <a:r>
              <a:rPr lang="en-US" altLang="zh-TW" b="1" dirty="0" smtClean="0"/>
              <a:t>(</a:t>
            </a:r>
            <a:r>
              <a:rPr lang="zh-TW" altLang="en-US" b="1" dirty="0" smtClean="0"/>
              <a:t>三</a:t>
            </a:r>
            <a:r>
              <a:rPr lang="en-US" altLang="zh-TW" b="1" dirty="0" smtClean="0"/>
              <a:t>)</a:t>
            </a:r>
            <a:endParaRPr lang="zh-TW" altLang="en-US" dirty="0"/>
          </a:p>
        </p:txBody>
      </p:sp>
      <p:sp>
        <p:nvSpPr>
          <p:cNvPr id="4" name="圓角矩形 3"/>
          <p:cNvSpPr/>
          <p:nvPr/>
        </p:nvSpPr>
        <p:spPr>
          <a:xfrm>
            <a:off x="827584" y="2420888"/>
            <a:ext cx="3600400" cy="201622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353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13" y="1428750"/>
            <a:ext cx="855345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課程資料</a:t>
            </a:r>
            <a:r>
              <a:rPr lang="en-US" altLang="zh-TW" b="1" dirty="0" smtClean="0"/>
              <a:t>(</a:t>
            </a:r>
            <a:r>
              <a:rPr lang="zh-TW" altLang="en-US" b="1" dirty="0" smtClean="0"/>
              <a:t>四</a:t>
            </a:r>
            <a:r>
              <a:rPr lang="en-US" altLang="zh-TW" b="1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圓角矩形 3"/>
          <p:cNvSpPr/>
          <p:nvPr/>
        </p:nvSpPr>
        <p:spPr>
          <a:xfrm>
            <a:off x="3059832" y="5085184"/>
            <a:ext cx="3600400" cy="104411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114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1270000"/>
            <a:ext cx="7461250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85720" y="285728"/>
            <a:ext cx="8229600" cy="1143000"/>
          </a:xfrm>
        </p:spPr>
        <p:txBody>
          <a:bodyPr/>
          <a:lstStyle/>
          <a:p>
            <a:r>
              <a:rPr lang="zh-TW" altLang="en-US" b="1" dirty="0" smtClean="0"/>
              <a:t>個人資料告知事項暨同意書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126319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緣起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台大學術論文造假案爆發後，政府和學研機構「繃緊神經」，加強「內控」，就怕踩到學術倫理紅線</a:t>
            </a:r>
            <a:r>
              <a:rPr lang="zh-TW" altLang="en-US" dirty="0" smtClean="0"/>
              <a:t>。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9627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40" y="1324428"/>
            <a:ext cx="746125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個人資料告知事項暨同意</a:t>
            </a:r>
            <a:r>
              <a:rPr lang="zh-TW" altLang="en-US" b="1" dirty="0" smtClean="0"/>
              <a:t>書</a:t>
            </a:r>
            <a:r>
              <a:rPr lang="en-US" altLang="zh-TW" b="1" dirty="0" smtClean="0"/>
              <a:t>(</a:t>
            </a:r>
            <a:r>
              <a:rPr lang="zh-TW" altLang="en-US" b="1" dirty="0" smtClean="0"/>
              <a:t>續</a:t>
            </a:r>
            <a:r>
              <a:rPr lang="en-US" altLang="zh-TW" b="1" dirty="0" smtClean="0"/>
              <a:t>)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842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網站使用說明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" y="1916832"/>
            <a:ext cx="8258175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809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"/>
            <a:ext cx="750830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圓角矩形 3"/>
          <p:cNvSpPr/>
          <p:nvPr/>
        </p:nvSpPr>
        <p:spPr>
          <a:xfrm>
            <a:off x="5739433" y="5157192"/>
            <a:ext cx="2596456" cy="47667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134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個人註冊登錄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3759"/>
            <a:ext cx="9159449" cy="4789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圓角矩形 3"/>
          <p:cNvSpPr/>
          <p:nvPr/>
        </p:nvSpPr>
        <p:spPr>
          <a:xfrm>
            <a:off x="5940152" y="3284984"/>
            <a:ext cx="3219297" cy="302433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69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1000125"/>
            <a:ext cx="738505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圓角矩形 3"/>
          <p:cNvSpPr/>
          <p:nvPr/>
        </p:nvSpPr>
        <p:spPr>
          <a:xfrm>
            <a:off x="5724128" y="836712"/>
            <a:ext cx="2088232" cy="43204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圓角矩形 4"/>
          <p:cNvSpPr/>
          <p:nvPr/>
        </p:nvSpPr>
        <p:spPr>
          <a:xfrm>
            <a:off x="4067944" y="5301208"/>
            <a:ext cx="1008112" cy="50405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963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課程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628800"/>
            <a:ext cx="8229600" cy="4525963"/>
          </a:xfrm>
        </p:spPr>
        <p:txBody>
          <a:bodyPr/>
          <a:lstStyle/>
          <a:p>
            <a:r>
              <a:rPr lang="zh-TW" altLang="en-US" dirty="0" smtClean="0"/>
              <a:t>課程共有個</a:t>
            </a:r>
            <a:r>
              <a:rPr lang="en-US" altLang="zh-TW" dirty="0" smtClean="0"/>
              <a:t>23</a:t>
            </a:r>
            <a:r>
              <a:rPr lang="zh-TW" altLang="en-US" dirty="0" smtClean="0"/>
              <a:t>單元</a:t>
            </a:r>
            <a:r>
              <a:rPr lang="en-US" altLang="zh-TW" dirty="0" smtClean="0"/>
              <a:t>(</a:t>
            </a:r>
            <a:r>
              <a:rPr lang="zh-TW" altLang="en-US" dirty="0" smtClean="0"/>
              <a:t>會有新增單元</a:t>
            </a:r>
            <a:r>
              <a:rPr lang="en-US" altLang="zh-TW" dirty="0" smtClean="0"/>
              <a:t>)</a:t>
            </a:r>
            <a:endParaRPr lang="en-US" altLang="zh-TW" dirty="0" smtClean="0"/>
          </a:p>
          <a:p>
            <a:r>
              <a:rPr lang="zh-TW" altLang="en-US" dirty="0" smtClean="0"/>
              <a:t>每個單元</a:t>
            </a:r>
            <a:r>
              <a:rPr lang="en-US" altLang="zh-TW" dirty="0"/>
              <a:t>20</a:t>
            </a:r>
            <a:r>
              <a:rPr lang="zh-TW" altLang="en-US" dirty="0" smtClean="0"/>
              <a:t>分鐘</a:t>
            </a:r>
            <a:endParaRPr lang="en-US" altLang="zh-TW" dirty="0" smtClean="0"/>
          </a:p>
          <a:p>
            <a:r>
              <a:rPr lang="zh-TW" altLang="en-US" dirty="0" smtClean="0"/>
              <a:t>修課</a:t>
            </a:r>
            <a:r>
              <a:rPr lang="en-US" altLang="zh-TW" dirty="0" smtClean="0"/>
              <a:t>6</a:t>
            </a:r>
            <a:r>
              <a:rPr lang="zh-TW" altLang="en-US" dirty="0"/>
              <a:t>小時</a:t>
            </a:r>
            <a:r>
              <a:rPr lang="zh-TW" altLang="en-US" dirty="0" smtClean="0"/>
              <a:t>，</a:t>
            </a:r>
            <a:r>
              <a:rPr lang="zh-TW" altLang="en-US" dirty="0" smtClean="0"/>
              <a:t>必</a:t>
            </a:r>
            <a:r>
              <a:rPr lang="zh-TW" altLang="en-US" dirty="0"/>
              <a:t>須</a:t>
            </a:r>
            <a:r>
              <a:rPr lang="zh-TW" altLang="en-US" dirty="0" smtClean="0"/>
              <a:t>選取</a:t>
            </a:r>
            <a:r>
              <a:rPr lang="en-US" altLang="zh-TW" dirty="0" smtClean="0"/>
              <a:t>18</a:t>
            </a:r>
            <a:r>
              <a:rPr lang="zh-TW" altLang="en-US" dirty="0" smtClean="0"/>
              <a:t>個單元</a:t>
            </a:r>
            <a:endParaRPr lang="en-US" altLang="zh-TW" dirty="0" smtClean="0"/>
          </a:p>
          <a:p>
            <a:r>
              <a:rPr lang="zh-TW" altLang="en-US" dirty="0"/>
              <a:t>直接在課程總覽按</a:t>
            </a:r>
            <a:r>
              <a:rPr lang="zh-TW" altLang="en-US" b="1" dirty="0">
                <a:solidFill>
                  <a:srgbClr val="FF0000"/>
                </a:solidFill>
              </a:rPr>
              <a:t>加選</a:t>
            </a:r>
            <a:r>
              <a:rPr lang="zh-TW" altLang="en-US" dirty="0" smtClean="0"/>
              <a:t>即可</a:t>
            </a:r>
            <a:endParaRPr lang="en-US" altLang="zh-TW" dirty="0" smtClean="0"/>
          </a:p>
          <a:p>
            <a:r>
              <a:rPr lang="en-US" altLang="zh-TW" dirty="0" smtClean="0"/>
              <a:t>(</a:t>
            </a:r>
            <a:r>
              <a:rPr lang="zh-TW" altLang="en-US" dirty="0" smtClean="0"/>
              <a:t>偷偷告訴你</a:t>
            </a:r>
            <a:r>
              <a:rPr lang="en-US" altLang="zh-TW" dirty="0" smtClean="0"/>
              <a:t>:</a:t>
            </a:r>
            <a:r>
              <a:rPr lang="zh-TW" altLang="en-US" dirty="0" smtClean="0"/>
              <a:t>聰</a:t>
            </a:r>
            <a:r>
              <a:rPr lang="zh-TW" altLang="en-US" dirty="0"/>
              <a:t>明</a:t>
            </a:r>
            <a:r>
              <a:rPr lang="zh-TW" altLang="en-US" dirty="0" smtClean="0"/>
              <a:t>的你可以簡單的花幾分鐘看過每一單元，點完</a:t>
            </a:r>
            <a:r>
              <a:rPr lang="en-US" altLang="zh-TW" dirty="0" smtClean="0"/>
              <a:t>18</a:t>
            </a:r>
            <a:r>
              <a:rPr lang="zh-TW" altLang="en-US" dirty="0" smtClean="0"/>
              <a:t>單元後，進行總測驗，通常會誤踩陷阱題，但一回生二回熟，第二次通常能順利通過的</a:t>
            </a:r>
            <a:r>
              <a:rPr lang="en-US" altLang="zh-TW" dirty="0" smtClean="0">
                <a:sym typeface="Wingdings" panose="05000000000000000000" pitchFamily="2" charset="2"/>
              </a:rPr>
              <a:t>)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17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登錄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9144000" cy="417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915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修課進度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1"/>
            <a:ext cx="6696744" cy="5266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71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課程專區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9144000" cy="417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圓角矩形 3"/>
          <p:cNvSpPr/>
          <p:nvPr/>
        </p:nvSpPr>
        <p:spPr>
          <a:xfrm>
            <a:off x="3203848" y="2924944"/>
            <a:ext cx="1224136" cy="72008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986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課程總覽</a:t>
            </a:r>
            <a:r>
              <a:rPr lang="en-US" altLang="zh-TW" b="1" dirty="0" smtClean="0"/>
              <a:t>(</a:t>
            </a:r>
            <a:r>
              <a:rPr lang="zh-TW" altLang="en-US" b="1" dirty="0" smtClean="0"/>
              <a:t>一</a:t>
            </a:r>
            <a:r>
              <a:rPr lang="en-US" altLang="zh-TW" b="1" dirty="0" smtClean="0"/>
              <a:t>)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en-US" altLang="zh-TW" dirty="0"/>
              <a:t>0101_</a:t>
            </a:r>
            <a:r>
              <a:rPr lang="zh-TW" altLang="en-US" dirty="0"/>
              <a:t>研究倫理定義與</a:t>
            </a:r>
            <a:r>
              <a:rPr lang="zh-TW" altLang="en-US" dirty="0" smtClean="0"/>
              <a:t>內涵</a:t>
            </a:r>
            <a:endParaRPr lang="en-US" altLang="zh-TW" dirty="0" smtClean="0"/>
          </a:p>
          <a:p>
            <a:r>
              <a:rPr lang="en-US" altLang="zh-TW" dirty="0"/>
              <a:t>0102_</a:t>
            </a:r>
            <a:r>
              <a:rPr lang="zh-TW" altLang="en-US" dirty="0"/>
              <a:t>研究倫理專業規範與個人</a:t>
            </a:r>
            <a:r>
              <a:rPr lang="zh-TW" altLang="en-US" dirty="0" smtClean="0"/>
              <a:t>責任</a:t>
            </a:r>
            <a:endParaRPr lang="en-US" altLang="zh-TW" dirty="0" smtClean="0"/>
          </a:p>
          <a:p>
            <a:r>
              <a:rPr lang="en-US" altLang="zh-TW" dirty="0"/>
              <a:t>0103_</a:t>
            </a:r>
            <a:r>
              <a:rPr lang="zh-TW" altLang="en-US" dirty="0"/>
              <a:t>研究倫理的政府規範與政策 </a:t>
            </a:r>
            <a:endParaRPr lang="en-US" altLang="zh-TW" dirty="0" smtClean="0"/>
          </a:p>
          <a:p>
            <a:r>
              <a:rPr lang="en-US" altLang="zh-TW" dirty="0" smtClean="0"/>
              <a:t>0104</a:t>
            </a:r>
            <a:r>
              <a:rPr lang="en-US" altLang="zh-TW" dirty="0"/>
              <a:t>_</a:t>
            </a:r>
            <a:r>
              <a:rPr lang="zh-TW" altLang="en-US" dirty="0"/>
              <a:t>不當研究行為：定義與</a:t>
            </a:r>
            <a:r>
              <a:rPr lang="zh-TW" altLang="en-US" dirty="0" smtClean="0"/>
              <a:t>類型</a:t>
            </a:r>
            <a:endParaRPr lang="en-US" altLang="zh-TW" dirty="0" smtClean="0"/>
          </a:p>
          <a:p>
            <a:r>
              <a:rPr lang="en-US" altLang="zh-TW" dirty="0"/>
              <a:t>0105_</a:t>
            </a:r>
            <a:r>
              <a:rPr lang="zh-TW" altLang="en-US" dirty="0"/>
              <a:t>不當研究行為：捏造與篡改</a:t>
            </a:r>
            <a:r>
              <a:rPr lang="zh-TW" altLang="en-US" dirty="0" smtClean="0"/>
              <a:t>資料</a:t>
            </a:r>
            <a:endParaRPr lang="en-US" altLang="zh-TW" dirty="0" smtClean="0"/>
          </a:p>
          <a:p>
            <a:r>
              <a:rPr lang="en-US" altLang="zh-TW" dirty="0"/>
              <a:t>0106_</a:t>
            </a:r>
            <a:r>
              <a:rPr lang="zh-TW" altLang="en-US" dirty="0"/>
              <a:t>不當研究行為：抄襲與</a:t>
            </a:r>
            <a:r>
              <a:rPr lang="zh-TW" altLang="en-US" dirty="0" smtClean="0"/>
              <a:t>剽竊</a:t>
            </a:r>
            <a:endParaRPr lang="en-US" altLang="zh-TW" dirty="0" smtClean="0"/>
          </a:p>
          <a:p>
            <a:r>
              <a:rPr lang="en-US" altLang="zh-TW" dirty="0"/>
              <a:t>0107_</a:t>
            </a:r>
            <a:r>
              <a:rPr lang="zh-TW" altLang="en-US" dirty="0"/>
              <a:t>不當研究行為：自我</a:t>
            </a:r>
            <a:r>
              <a:rPr lang="zh-TW" altLang="en-US" dirty="0" smtClean="0"/>
              <a:t>抄襲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39590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學術倫理已為必修課程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dirty="0" smtClean="0"/>
              <a:t>自</a:t>
            </a:r>
            <a:r>
              <a:rPr lang="en-US" altLang="zh-TW" dirty="0" smtClean="0"/>
              <a:t>2017</a:t>
            </a:r>
            <a:r>
              <a:rPr lang="zh-TW" altLang="en-US" dirty="0" smtClean="0"/>
              <a:t>年</a:t>
            </a:r>
            <a:r>
              <a:rPr lang="en-US" altLang="zh-TW" dirty="0" smtClean="0"/>
              <a:t>12</a:t>
            </a:r>
            <a:r>
              <a:rPr lang="zh-TW" altLang="en-US" dirty="0"/>
              <a:t>月</a:t>
            </a:r>
            <a:r>
              <a:rPr lang="en-US" altLang="zh-TW" dirty="0"/>
              <a:t>1</a:t>
            </a:r>
            <a:r>
              <a:rPr lang="zh-TW" altLang="en-US" dirty="0"/>
              <a:t>日起，首次</a:t>
            </a:r>
            <a:r>
              <a:rPr lang="zh-TW" altLang="en-US" dirty="0" smtClean="0"/>
              <a:t>申請科技部計畫</a:t>
            </a:r>
            <a:r>
              <a:rPr lang="zh-TW" altLang="en-US" dirty="0"/>
              <a:t>的計畫主持人，及首次執行計畫的參與研究人員（含共同主持人、協同研究人員、博士後研究、研究助理等）</a:t>
            </a:r>
            <a:r>
              <a:rPr lang="zh-TW" altLang="en-US" dirty="0" smtClean="0"/>
              <a:t>，</a:t>
            </a:r>
            <a:r>
              <a:rPr lang="zh-TW" altLang="en-US" dirty="0" smtClean="0"/>
              <a:t>必須於</a:t>
            </a:r>
            <a:r>
              <a:rPr lang="zh-TW" altLang="en-US" dirty="0" smtClean="0"/>
              <a:t>申請</a:t>
            </a:r>
            <a:r>
              <a:rPr lang="zh-TW" altLang="en-US" dirty="0"/>
              <a:t>機構函送科技部申請研究計畫之日前三年內，完成</a:t>
            </a:r>
            <a:r>
              <a:rPr lang="zh-TW" altLang="en-US" dirty="0" smtClean="0"/>
              <a:t>至少</a:t>
            </a:r>
            <a:r>
              <a:rPr lang="en-US" altLang="zh-TW" dirty="0" smtClean="0"/>
              <a:t>6</a:t>
            </a:r>
            <a:r>
              <a:rPr lang="zh-TW" altLang="en-US" dirty="0" smtClean="0"/>
              <a:t>小時</a:t>
            </a:r>
            <a:r>
              <a:rPr lang="zh-TW" altLang="en-US" dirty="0"/>
              <a:t>學術倫理教育課程訓練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自</a:t>
            </a:r>
            <a:r>
              <a:rPr lang="en-US" altLang="zh-TW" dirty="0" smtClean="0"/>
              <a:t>2019</a:t>
            </a:r>
            <a:r>
              <a:rPr lang="zh-TW" altLang="en-US" dirty="0" smtClean="0"/>
              <a:t>年</a:t>
            </a:r>
            <a:r>
              <a:rPr lang="en-US" altLang="zh-TW" dirty="0" smtClean="0"/>
              <a:t>8</a:t>
            </a:r>
            <a:r>
              <a:rPr lang="zh-TW" altLang="en-US" dirty="0" smtClean="0"/>
              <a:t>月開始，凡執行教育部高教深耕之計畫執行教師，都必須通過</a:t>
            </a:r>
            <a:r>
              <a:rPr lang="en-US" altLang="zh-TW" dirty="0" smtClean="0"/>
              <a:t>6</a:t>
            </a:r>
            <a:r>
              <a:rPr lang="zh-TW" altLang="en-US" dirty="0" smtClean="0"/>
              <a:t>小時</a:t>
            </a:r>
            <a:r>
              <a:rPr lang="zh-TW" altLang="en-US" dirty="0"/>
              <a:t>學術倫理教育</a:t>
            </a:r>
            <a:r>
              <a:rPr lang="zh-TW" altLang="en-US" dirty="0" smtClean="0"/>
              <a:t>課程並通過測驗，取得修課證明</a:t>
            </a:r>
            <a:r>
              <a:rPr lang="en-US" altLang="zh-TW" dirty="0" smtClean="0"/>
              <a:t>(</a:t>
            </a:r>
            <a:r>
              <a:rPr lang="zh-TW" altLang="en-US" dirty="0" smtClean="0"/>
              <a:t>注意</a:t>
            </a:r>
            <a:r>
              <a:rPr lang="en-US" altLang="zh-TW" dirty="0" smtClean="0"/>
              <a:t>:</a:t>
            </a:r>
            <a:r>
              <a:rPr lang="zh-TW" altLang="en-US" dirty="0" smtClean="0"/>
              <a:t>校內研習證明已屬無效</a:t>
            </a:r>
            <a:r>
              <a:rPr lang="en-US" altLang="zh-TW" dirty="0" smtClean="0"/>
              <a:t>)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5777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課程總覽</a:t>
            </a:r>
            <a:r>
              <a:rPr lang="en-US" altLang="zh-TW" b="1" dirty="0" smtClean="0"/>
              <a:t>(</a:t>
            </a:r>
            <a:r>
              <a:rPr lang="zh-TW" altLang="en-US" b="1" dirty="0" smtClean="0"/>
              <a:t>二</a:t>
            </a:r>
            <a:r>
              <a:rPr lang="en-US" altLang="zh-TW" b="1" dirty="0" smtClean="0"/>
              <a:t>)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0108_</a:t>
            </a:r>
            <a:r>
              <a:rPr lang="zh-TW" altLang="en-US" dirty="0"/>
              <a:t>學術寫作技巧：</a:t>
            </a:r>
            <a:r>
              <a:rPr lang="zh-TW" altLang="en-US" dirty="0" smtClean="0"/>
              <a:t>引述</a:t>
            </a:r>
            <a:endParaRPr lang="en-US" altLang="zh-TW" dirty="0" smtClean="0"/>
          </a:p>
          <a:p>
            <a:r>
              <a:rPr lang="en-US" altLang="zh-TW" dirty="0" smtClean="0"/>
              <a:t>0109</a:t>
            </a:r>
            <a:r>
              <a:rPr lang="en-US" altLang="zh-TW" dirty="0"/>
              <a:t>_</a:t>
            </a:r>
            <a:r>
              <a:rPr lang="zh-TW" altLang="en-US" dirty="0"/>
              <a:t>學術寫作技巧：改寫與摘</a:t>
            </a:r>
            <a:r>
              <a:rPr lang="zh-TW" altLang="en-US" dirty="0" smtClean="0"/>
              <a:t>寫</a:t>
            </a:r>
            <a:endParaRPr lang="en-US" altLang="zh-TW" dirty="0" smtClean="0"/>
          </a:p>
          <a:p>
            <a:r>
              <a:rPr lang="en-US" altLang="zh-TW" dirty="0"/>
              <a:t>0110_</a:t>
            </a:r>
            <a:r>
              <a:rPr lang="zh-TW" altLang="en-US" dirty="0"/>
              <a:t>學術寫作技巧：引用</a:t>
            </a:r>
            <a:r>
              <a:rPr lang="zh-TW" altLang="en-US" dirty="0" smtClean="0"/>
              <a:t>著作</a:t>
            </a:r>
            <a:endParaRPr lang="en-US" altLang="zh-TW" dirty="0" smtClean="0"/>
          </a:p>
          <a:p>
            <a:r>
              <a:rPr lang="en-US" altLang="zh-TW" dirty="0" smtClean="0"/>
              <a:t>0111</a:t>
            </a:r>
            <a:r>
              <a:rPr lang="en-US" altLang="zh-TW" dirty="0"/>
              <a:t>_</a:t>
            </a:r>
            <a:r>
              <a:rPr lang="zh-TW" altLang="en-US" dirty="0"/>
              <a:t>論文作者定義與掛名原則 </a:t>
            </a:r>
            <a:endParaRPr lang="en-US" altLang="zh-TW" dirty="0" smtClean="0"/>
          </a:p>
          <a:p>
            <a:r>
              <a:rPr lang="en-US" altLang="zh-TW" dirty="0"/>
              <a:t>0112_</a:t>
            </a:r>
            <a:r>
              <a:rPr lang="zh-TW" altLang="en-US" dirty="0"/>
              <a:t>著作權基本</a:t>
            </a:r>
            <a:r>
              <a:rPr lang="zh-TW" altLang="en-US" dirty="0" smtClean="0"/>
              <a:t>概念</a:t>
            </a:r>
            <a:endParaRPr lang="en-US" altLang="zh-TW" dirty="0" smtClean="0"/>
          </a:p>
          <a:p>
            <a:r>
              <a:rPr lang="en-US" altLang="zh-TW" dirty="0"/>
              <a:t>0113_</a:t>
            </a:r>
            <a:r>
              <a:rPr lang="zh-TW" altLang="en-US" dirty="0"/>
              <a:t>個人資料保護法基本</a:t>
            </a:r>
            <a:r>
              <a:rPr lang="zh-TW" altLang="en-US" dirty="0" smtClean="0"/>
              <a:t>概念</a:t>
            </a:r>
            <a:endParaRPr lang="en-US" altLang="zh-TW" dirty="0" smtClean="0"/>
          </a:p>
          <a:p>
            <a:r>
              <a:rPr lang="en-US" altLang="zh-TW" dirty="0"/>
              <a:t>0114_</a:t>
            </a:r>
            <a:r>
              <a:rPr lang="zh-TW" altLang="en-US" dirty="0"/>
              <a:t>隱私權基本</a:t>
            </a:r>
            <a:r>
              <a:rPr lang="zh-TW" altLang="en-US" dirty="0" smtClean="0"/>
              <a:t>概念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32533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課程總覽</a:t>
            </a:r>
            <a:r>
              <a:rPr lang="en-US" altLang="zh-TW" b="1" dirty="0" smtClean="0"/>
              <a:t>(</a:t>
            </a:r>
            <a:r>
              <a:rPr lang="zh-TW" altLang="en-US" b="1" dirty="0" smtClean="0"/>
              <a:t>三</a:t>
            </a:r>
            <a:r>
              <a:rPr lang="en-US" altLang="zh-TW" b="1" dirty="0" smtClean="0"/>
              <a:t>)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925144"/>
          </a:xfrm>
        </p:spPr>
        <p:txBody>
          <a:bodyPr>
            <a:normAutofit/>
          </a:bodyPr>
          <a:lstStyle/>
          <a:p>
            <a:r>
              <a:rPr lang="en-US" altLang="zh-TW" dirty="0"/>
              <a:t>0115_</a:t>
            </a:r>
            <a:r>
              <a:rPr lang="zh-TW" altLang="en-US" dirty="0"/>
              <a:t>受試者保護原則與實務</a:t>
            </a:r>
          </a:p>
          <a:p>
            <a:r>
              <a:rPr lang="en-US" altLang="zh-TW" dirty="0"/>
              <a:t>0116_</a:t>
            </a:r>
            <a:r>
              <a:rPr lang="zh-TW" altLang="en-US" dirty="0"/>
              <a:t>研究資料管理</a:t>
            </a:r>
            <a:r>
              <a:rPr lang="zh-TW" altLang="en-US" dirty="0" smtClean="0"/>
              <a:t>概述</a:t>
            </a:r>
            <a:endParaRPr lang="en-US" altLang="zh-TW" dirty="0" smtClean="0"/>
          </a:p>
          <a:p>
            <a:r>
              <a:rPr lang="en-US" altLang="zh-TW" dirty="0" smtClean="0"/>
              <a:t>0117</a:t>
            </a:r>
            <a:r>
              <a:rPr lang="en-US" altLang="zh-TW" dirty="0"/>
              <a:t>_</a:t>
            </a:r>
            <a:r>
              <a:rPr lang="zh-TW" altLang="en-US" dirty="0"/>
              <a:t>認識學術誠信</a:t>
            </a:r>
          </a:p>
          <a:p>
            <a:r>
              <a:rPr lang="en-US" altLang="zh-TW" dirty="0"/>
              <a:t>0118_</a:t>
            </a:r>
            <a:r>
              <a:rPr lang="zh-TW" altLang="en-US" dirty="0"/>
              <a:t>為什麼不能作弊？ </a:t>
            </a:r>
            <a:endParaRPr lang="en-US" altLang="zh-TW" dirty="0" smtClean="0"/>
          </a:p>
          <a:p>
            <a:r>
              <a:rPr lang="en-US" altLang="zh-TW" dirty="0"/>
              <a:t>0119_</a:t>
            </a:r>
            <a:r>
              <a:rPr lang="zh-TW" altLang="en-US" dirty="0"/>
              <a:t>不當研究行為及學術寫作</a:t>
            </a:r>
            <a:r>
              <a:rPr lang="zh-TW" altLang="en-US" dirty="0" smtClean="0"/>
              <a:t>技巧</a:t>
            </a:r>
            <a:endParaRPr lang="en-US" altLang="zh-TW" dirty="0" smtClean="0"/>
          </a:p>
          <a:p>
            <a:r>
              <a:rPr lang="en-US" altLang="zh-TW" dirty="0"/>
              <a:t>0120_</a:t>
            </a:r>
            <a:r>
              <a:rPr lang="zh-TW" altLang="en-US" dirty="0"/>
              <a:t>網路</a:t>
            </a:r>
            <a:r>
              <a:rPr lang="zh-TW" altLang="en-US" dirty="0" smtClean="0"/>
              <a:t>著作權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78381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課程總覽</a:t>
            </a:r>
            <a:r>
              <a:rPr lang="en-US" altLang="zh-TW" b="1" dirty="0" smtClean="0"/>
              <a:t>(</a:t>
            </a:r>
            <a:r>
              <a:rPr lang="zh-TW" altLang="en-US" b="1" dirty="0" smtClean="0"/>
              <a:t>四</a:t>
            </a:r>
            <a:r>
              <a:rPr lang="en-US" altLang="zh-TW" b="1" dirty="0" smtClean="0"/>
              <a:t>)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925144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0201</a:t>
            </a:r>
            <a:r>
              <a:rPr lang="en-US" altLang="zh-TW" dirty="0"/>
              <a:t>_</a:t>
            </a:r>
            <a:r>
              <a:rPr lang="zh-TW" altLang="en-US" dirty="0"/>
              <a:t>研究中的利益</a:t>
            </a:r>
            <a:r>
              <a:rPr lang="zh-TW" altLang="en-US" dirty="0" smtClean="0"/>
              <a:t>衝突</a:t>
            </a:r>
            <a:endParaRPr lang="en-US" altLang="zh-TW" dirty="0" smtClean="0"/>
          </a:p>
          <a:p>
            <a:r>
              <a:rPr lang="en-US" altLang="zh-TW" dirty="0" smtClean="0"/>
              <a:t>0202</a:t>
            </a:r>
            <a:r>
              <a:rPr lang="en-US" altLang="zh-TW" dirty="0"/>
              <a:t>_</a:t>
            </a:r>
            <a:r>
              <a:rPr lang="zh-TW" altLang="en-US" dirty="0"/>
              <a:t>科技部對學術倫理的相關</a:t>
            </a:r>
            <a:r>
              <a:rPr lang="zh-TW" altLang="en-US" dirty="0" smtClean="0"/>
              <a:t>規範</a:t>
            </a:r>
            <a:endParaRPr lang="en-US" altLang="zh-TW" dirty="0" smtClean="0"/>
          </a:p>
          <a:p>
            <a:r>
              <a:rPr lang="en-US" altLang="zh-TW" dirty="0"/>
              <a:t>0203_</a:t>
            </a:r>
            <a:r>
              <a:rPr lang="zh-TW" altLang="en-US" dirty="0"/>
              <a:t>適當的使用研究</a:t>
            </a:r>
            <a:r>
              <a:rPr lang="zh-TW" altLang="en-US" dirty="0" smtClean="0"/>
              <a:t>經費</a:t>
            </a:r>
            <a:endParaRPr lang="en-US" altLang="zh-TW" dirty="0" smtClean="0"/>
          </a:p>
          <a:p>
            <a:r>
              <a:rPr lang="en-US" altLang="zh-TW" dirty="0"/>
              <a:t>0204_</a:t>
            </a:r>
            <a:r>
              <a:rPr lang="zh-TW" altLang="en-US" dirty="0"/>
              <a:t>利益衝突：案例</a:t>
            </a:r>
            <a:r>
              <a:rPr lang="zh-TW" altLang="en-US" dirty="0" smtClean="0"/>
              <a:t>探討</a:t>
            </a:r>
            <a:endParaRPr lang="en-US" altLang="zh-TW" dirty="0" smtClean="0"/>
          </a:p>
          <a:p>
            <a:r>
              <a:rPr lang="en-US" altLang="zh-TW" dirty="0"/>
              <a:t>0205_</a:t>
            </a:r>
            <a:r>
              <a:rPr lang="zh-TW" altLang="en-US" dirty="0"/>
              <a:t>研究資料處理：案例</a:t>
            </a:r>
            <a:r>
              <a:rPr lang="zh-TW" altLang="en-US" dirty="0" smtClean="0"/>
              <a:t>探討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79979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課程總覽</a:t>
            </a:r>
            <a:r>
              <a:rPr lang="en-US" altLang="zh-TW" b="1" dirty="0" smtClean="0"/>
              <a:t>(</a:t>
            </a:r>
            <a:r>
              <a:rPr lang="zh-TW" altLang="en-US" b="1" dirty="0" smtClean="0"/>
              <a:t>五</a:t>
            </a:r>
            <a:r>
              <a:rPr lang="en-US" altLang="zh-TW" b="1" dirty="0" smtClean="0"/>
              <a:t>)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0341" y="1600200"/>
            <a:ext cx="9103659" cy="4925144"/>
          </a:xfrm>
        </p:spPr>
        <p:txBody>
          <a:bodyPr>
            <a:normAutofit/>
          </a:bodyPr>
          <a:lstStyle/>
          <a:p>
            <a:r>
              <a:rPr lang="en-US" altLang="zh-TW" dirty="0"/>
              <a:t>0301_</a:t>
            </a:r>
            <a:r>
              <a:rPr lang="zh-TW" altLang="en-US" dirty="0"/>
              <a:t>不當研究行為案例剖析（上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r>
              <a:rPr lang="en-US" altLang="zh-TW" dirty="0"/>
              <a:t>0302_</a:t>
            </a:r>
            <a:r>
              <a:rPr lang="zh-TW" altLang="en-US" dirty="0"/>
              <a:t>不當研究行為案例剖析（下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r>
              <a:rPr lang="en-US" altLang="zh-TW" dirty="0" smtClean="0"/>
              <a:t>0303</a:t>
            </a:r>
            <a:r>
              <a:rPr lang="en-US" altLang="zh-TW" dirty="0"/>
              <a:t>_</a:t>
            </a:r>
            <a:r>
              <a:rPr lang="zh-TW" altLang="en-US" dirty="0"/>
              <a:t>研究中之知情同意</a:t>
            </a:r>
            <a:endParaRPr lang="en-US" altLang="zh-TW" dirty="0"/>
          </a:p>
          <a:p>
            <a:r>
              <a:rPr lang="en-US" altLang="zh-TW" dirty="0"/>
              <a:t>0304_</a:t>
            </a:r>
            <a:r>
              <a:rPr lang="zh-TW" altLang="en-US" dirty="0"/>
              <a:t>易受傷害族群研究之倫理議題</a:t>
            </a:r>
            <a:r>
              <a:rPr lang="en-US" altLang="zh-TW" dirty="0"/>
              <a:t>(I</a:t>
            </a:r>
            <a:r>
              <a:rPr lang="en-US" altLang="zh-TW" dirty="0" smtClean="0"/>
              <a:t>)</a:t>
            </a:r>
          </a:p>
          <a:p>
            <a:r>
              <a:rPr lang="en-US" altLang="zh-TW" dirty="0"/>
              <a:t>0305_</a:t>
            </a:r>
            <a:r>
              <a:rPr lang="zh-TW" altLang="en-US" dirty="0"/>
              <a:t>易受傷害族群研究之倫理議題</a:t>
            </a:r>
            <a:r>
              <a:rPr lang="en-US" altLang="zh-TW" dirty="0"/>
              <a:t>(II) </a:t>
            </a:r>
          </a:p>
          <a:p>
            <a:r>
              <a:rPr lang="en-US" altLang="zh-TW" dirty="0" smtClean="0"/>
              <a:t>0306</a:t>
            </a:r>
            <a:r>
              <a:rPr lang="en-US" altLang="zh-TW" dirty="0"/>
              <a:t>_</a:t>
            </a:r>
            <a:r>
              <a:rPr lang="zh-TW" altLang="en-US" dirty="0"/>
              <a:t>研究倫理委員會</a:t>
            </a:r>
            <a:r>
              <a:rPr lang="en-US" altLang="zh-TW" dirty="0"/>
              <a:t>(IRB)</a:t>
            </a:r>
            <a:r>
              <a:rPr lang="zh-TW" altLang="en-US" dirty="0"/>
              <a:t>之角色與功能（上）</a:t>
            </a:r>
            <a:endParaRPr lang="en-US" altLang="zh-TW" dirty="0"/>
          </a:p>
          <a:p>
            <a:r>
              <a:rPr lang="en-US" altLang="zh-TW" dirty="0"/>
              <a:t>0307_</a:t>
            </a:r>
            <a:r>
              <a:rPr lang="zh-TW" altLang="en-US" dirty="0"/>
              <a:t>研究倫理委員會</a:t>
            </a:r>
            <a:r>
              <a:rPr lang="en-US" altLang="zh-TW" dirty="0"/>
              <a:t>(IRB)</a:t>
            </a:r>
            <a:r>
              <a:rPr lang="zh-TW" altLang="en-US" dirty="0"/>
              <a:t>之角色與功能（下）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17302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課程總覽</a:t>
            </a:r>
            <a:r>
              <a:rPr lang="en-US" altLang="zh-TW" b="1" dirty="0" smtClean="0"/>
              <a:t>(</a:t>
            </a:r>
            <a:r>
              <a:rPr lang="zh-TW" altLang="en-US" b="1" dirty="0" smtClean="0"/>
              <a:t>六</a:t>
            </a:r>
            <a:r>
              <a:rPr lang="en-US" altLang="zh-TW" b="1" dirty="0" smtClean="0"/>
              <a:t>)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925144"/>
          </a:xfrm>
        </p:spPr>
        <p:txBody>
          <a:bodyPr>
            <a:normAutofit/>
          </a:bodyPr>
          <a:lstStyle/>
          <a:p>
            <a:r>
              <a:rPr lang="en-US" altLang="zh-TW" dirty="0"/>
              <a:t>0401_</a:t>
            </a:r>
            <a:r>
              <a:rPr lang="zh-TW" altLang="en-US" dirty="0"/>
              <a:t>原住民族群之社群同意</a:t>
            </a:r>
            <a:r>
              <a:rPr lang="zh-TW" altLang="en-US" dirty="0" smtClean="0"/>
              <a:t>機制</a:t>
            </a:r>
            <a:endParaRPr lang="en-US" altLang="zh-TW" dirty="0" smtClean="0"/>
          </a:p>
          <a:p>
            <a:r>
              <a:rPr lang="en-US" altLang="zh-TW" dirty="0"/>
              <a:t>0402_</a:t>
            </a:r>
            <a:r>
              <a:rPr lang="zh-TW" altLang="en-US" dirty="0"/>
              <a:t>由法律觀點論作者歸屬之認定 </a:t>
            </a:r>
          </a:p>
        </p:txBody>
      </p:sp>
    </p:spTree>
    <p:extLst>
      <p:ext uri="{BB962C8B-B14F-4D97-AF65-F5344CB8AC3E}">
        <p14:creationId xmlns:p14="http://schemas.microsoft.com/office/powerpoint/2010/main" val="23321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課程總覽</a:t>
            </a:r>
            <a:r>
              <a:rPr lang="en-US" altLang="zh-TW" b="1" dirty="0" smtClean="0"/>
              <a:t>(</a:t>
            </a:r>
            <a:r>
              <a:rPr lang="zh-TW" altLang="en-US" b="1" dirty="0" smtClean="0"/>
              <a:t>七</a:t>
            </a:r>
            <a:r>
              <a:rPr lang="en-US" altLang="zh-TW" b="1" dirty="0" smtClean="0"/>
              <a:t>)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925144"/>
          </a:xfrm>
        </p:spPr>
        <p:txBody>
          <a:bodyPr>
            <a:normAutofit/>
          </a:bodyPr>
          <a:lstStyle/>
          <a:p>
            <a:r>
              <a:rPr lang="en-US" altLang="zh-TW" dirty="0"/>
              <a:t>0501_</a:t>
            </a:r>
            <a:r>
              <a:rPr lang="zh-TW" altLang="en-US" dirty="0"/>
              <a:t>嬰幼兒參與心理學及教育學研究之倫理議題 </a:t>
            </a:r>
            <a:endParaRPr lang="en-US" altLang="zh-TW" dirty="0" smtClean="0"/>
          </a:p>
          <a:p>
            <a:r>
              <a:rPr lang="en-US" altLang="zh-TW" dirty="0"/>
              <a:t>0502_</a:t>
            </a:r>
            <a:r>
              <a:rPr lang="zh-TW" altLang="en-US" dirty="0"/>
              <a:t>臨床心理學研究有關易受傷害群體之保護：災難後心理創傷患者篇 </a:t>
            </a:r>
            <a:endParaRPr lang="en-US" altLang="zh-TW" dirty="0" smtClean="0"/>
          </a:p>
          <a:p>
            <a:r>
              <a:rPr lang="en-US" altLang="zh-TW" dirty="0"/>
              <a:t>0503_</a:t>
            </a:r>
            <a:r>
              <a:rPr lang="zh-TW" altLang="en-US" dirty="0"/>
              <a:t>學齡前兒童參與心理學及教育學研究之倫理</a:t>
            </a:r>
            <a:r>
              <a:rPr lang="zh-TW" altLang="en-US" dirty="0" smtClean="0"/>
              <a:t>議題</a:t>
            </a:r>
            <a:endParaRPr lang="en-US" altLang="zh-TW" dirty="0" smtClean="0"/>
          </a:p>
          <a:p>
            <a:r>
              <a:rPr lang="en-US" altLang="zh-TW" dirty="0"/>
              <a:t>0504_</a:t>
            </a:r>
            <a:r>
              <a:rPr lang="zh-TW" altLang="en-US" dirty="0"/>
              <a:t>臨床心理學研究有關利益衝突時之揭露與處置：案例</a:t>
            </a:r>
          </a:p>
        </p:txBody>
      </p:sp>
    </p:spTree>
    <p:extLst>
      <p:ext uri="{BB962C8B-B14F-4D97-AF65-F5344CB8AC3E}">
        <p14:creationId xmlns:p14="http://schemas.microsoft.com/office/powerpoint/2010/main" val="236139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課程總覽</a:t>
            </a:r>
            <a:r>
              <a:rPr lang="en-US" altLang="zh-TW" b="1" dirty="0" smtClean="0"/>
              <a:t>(</a:t>
            </a:r>
            <a:r>
              <a:rPr lang="zh-TW" altLang="en-US" b="1" dirty="0" smtClean="0"/>
              <a:t>八</a:t>
            </a:r>
            <a:r>
              <a:rPr lang="en-US" altLang="zh-TW" b="1" dirty="0" smtClean="0"/>
              <a:t>)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925144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/>
              <a:t>0601_</a:t>
            </a:r>
            <a:r>
              <a:rPr lang="zh-TW" altLang="en-US" dirty="0"/>
              <a:t>原住民行使集體同意權的啟示</a:t>
            </a:r>
            <a:r>
              <a:rPr lang="en-US" altLang="zh-TW" dirty="0"/>
              <a:t>— </a:t>
            </a:r>
            <a:r>
              <a:rPr lang="zh-TW" altLang="en-US" dirty="0"/>
              <a:t>從日本愛努族祖先遺骸的人類學事件談起 </a:t>
            </a:r>
            <a:endParaRPr lang="en-US" altLang="zh-TW" dirty="0" smtClean="0"/>
          </a:p>
          <a:p>
            <a:r>
              <a:rPr lang="en-US" altLang="zh-TW" dirty="0"/>
              <a:t>0602_</a:t>
            </a:r>
            <a:r>
              <a:rPr lang="zh-TW" altLang="en-US" dirty="0"/>
              <a:t>研究迷惘與倫理焦慮</a:t>
            </a:r>
            <a:r>
              <a:rPr lang="en-US" altLang="zh-TW" dirty="0"/>
              <a:t>—</a:t>
            </a:r>
            <a:r>
              <a:rPr lang="zh-TW" altLang="en-US" dirty="0"/>
              <a:t>今日臺灣原住民學術世界的</a:t>
            </a:r>
            <a:r>
              <a:rPr lang="zh-TW" altLang="en-US" dirty="0" smtClean="0"/>
              <a:t>觀察</a:t>
            </a:r>
            <a:endParaRPr lang="en-US" altLang="zh-TW" dirty="0" smtClean="0"/>
          </a:p>
          <a:p>
            <a:r>
              <a:rPr lang="en-US" altLang="zh-TW" dirty="0"/>
              <a:t>0603_</a:t>
            </a:r>
            <a:r>
              <a:rPr lang="zh-TW" altLang="en-US" dirty="0"/>
              <a:t>第三世界田野研究倫理</a:t>
            </a:r>
            <a:r>
              <a:rPr lang="en-US" altLang="zh-TW" dirty="0"/>
              <a:t>—</a:t>
            </a:r>
            <a:r>
              <a:rPr lang="zh-TW" altLang="en-US" dirty="0"/>
              <a:t>寮國的場</a:t>
            </a:r>
            <a:r>
              <a:rPr lang="zh-TW" altLang="en-US" dirty="0" smtClean="0"/>
              <a:t>域</a:t>
            </a:r>
            <a:endParaRPr lang="en-US" altLang="zh-TW" dirty="0" smtClean="0"/>
          </a:p>
          <a:p>
            <a:r>
              <a:rPr lang="en-US" altLang="zh-TW" dirty="0"/>
              <a:t>0604_</a:t>
            </a:r>
            <a:r>
              <a:rPr lang="zh-TW" altLang="en-US" dirty="0"/>
              <a:t>多面民族誌與進出場倫理 </a:t>
            </a:r>
            <a:endParaRPr lang="en-US" altLang="zh-TW" dirty="0" smtClean="0"/>
          </a:p>
          <a:p>
            <a:r>
              <a:rPr lang="en-US" altLang="zh-TW" dirty="0"/>
              <a:t>0605_</a:t>
            </a:r>
            <a:r>
              <a:rPr lang="zh-TW" altLang="en-US" dirty="0"/>
              <a:t>學術、學位、與維權</a:t>
            </a:r>
            <a:r>
              <a:rPr lang="en-US" altLang="zh-TW" dirty="0"/>
              <a:t>—</a:t>
            </a:r>
            <a:r>
              <a:rPr lang="zh-TW" altLang="en-US" dirty="0"/>
              <a:t>毛思迪違反研究倫理事件的始末與後續 </a:t>
            </a:r>
            <a:endParaRPr lang="en-US" altLang="zh-TW" dirty="0" smtClean="0"/>
          </a:p>
          <a:p>
            <a:r>
              <a:rPr lang="en-US" altLang="zh-TW" dirty="0"/>
              <a:t>0606_</a:t>
            </a:r>
            <a:r>
              <a:rPr lang="zh-TW" altLang="en-US" dirty="0"/>
              <a:t>半世紀的糾葛─南美亞馬遜雨林區原住民族的學術研究倫理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7914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課程總覽</a:t>
            </a:r>
            <a:r>
              <a:rPr lang="en-US" altLang="zh-TW" b="1" dirty="0" smtClean="0"/>
              <a:t>(</a:t>
            </a:r>
            <a:r>
              <a:rPr lang="zh-TW" altLang="en-US" b="1" dirty="0" smtClean="0"/>
              <a:t>五</a:t>
            </a:r>
            <a:r>
              <a:rPr lang="en-US" altLang="zh-TW" b="1" dirty="0" smtClean="0"/>
              <a:t>)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925144"/>
          </a:xfrm>
        </p:spPr>
        <p:txBody>
          <a:bodyPr>
            <a:normAutofit/>
          </a:bodyPr>
          <a:lstStyle/>
          <a:p>
            <a:r>
              <a:rPr lang="en-US" altLang="zh-TW" dirty="0"/>
              <a:t>1301_</a:t>
            </a:r>
            <a:r>
              <a:rPr lang="zh-TW" altLang="en-US" dirty="0"/>
              <a:t>非生醫類研究計畫申請倫理審查的行政建議與相關</a:t>
            </a:r>
            <a:r>
              <a:rPr lang="zh-TW" altLang="en-US" dirty="0" smtClean="0"/>
              <a:t>疑問</a:t>
            </a:r>
            <a:endParaRPr lang="en-US" altLang="zh-TW" dirty="0" smtClean="0"/>
          </a:p>
          <a:p>
            <a:r>
              <a:rPr lang="en-US" altLang="zh-TW" dirty="0"/>
              <a:t>1302_</a:t>
            </a:r>
            <a:r>
              <a:rPr lang="zh-TW" altLang="en-US" dirty="0"/>
              <a:t>我國大學倫理審查委員會創建歷程與</a:t>
            </a:r>
            <a:r>
              <a:rPr lang="zh-TW" altLang="en-US" dirty="0" smtClean="0"/>
              <a:t>現況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46626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大學部核心課程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530" y="1523583"/>
            <a:ext cx="6012807" cy="5335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圓角矩形 3"/>
          <p:cNvSpPr/>
          <p:nvPr/>
        </p:nvSpPr>
        <p:spPr>
          <a:xfrm>
            <a:off x="3131840" y="1556792"/>
            <a:ext cx="3240360" cy="64807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034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大學部核心課程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84784"/>
            <a:ext cx="6499448" cy="652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圓角矩形 3"/>
          <p:cNvSpPr/>
          <p:nvPr/>
        </p:nvSpPr>
        <p:spPr>
          <a:xfrm>
            <a:off x="3275856" y="1434133"/>
            <a:ext cx="3600400" cy="72008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824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學校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基於大學自治，各校是否要將學倫課程列為必修，由各校自行決定，教育部只是提供一個資源平台，讓各校運用。</a:t>
            </a:r>
            <a:endParaRPr lang="en-US" altLang="zh-TW" dirty="0" smtClean="0"/>
          </a:p>
          <a:p>
            <a:r>
              <a:rPr lang="zh-TW" altLang="en-US" dirty="0" smtClean="0"/>
              <a:t>研究所</a:t>
            </a:r>
            <a:r>
              <a:rPr lang="zh-TW" altLang="en-US" dirty="0"/>
              <a:t>碩博士新生，均應自行修習「學術研究倫理教育」線上課程，並通過測驗達及格標準，才能取得修課證明，始得申請學位考試。</a:t>
            </a:r>
          </a:p>
        </p:txBody>
      </p:sp>
    </p:spTree>
    <p:extLst>
      <p:ext uri="{BB962C8B-B14F-4D97-AF65-F5344CB8AC3E}">
        <p14:creationId xmlns:p14="http://schemas.microsoft.com/office/powerpoint/2010/main" val="164611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研究所核心課程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6626169" cy="6048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圓角矩形 3"/>
          <p:cNvSpPr/>
          <p:nvPr/>
        </p:nvSpPr>
        <p:spPr>
          <a:xfrm>
            <a:off x="3131840" y="1556792"/>
            <a:ext cx="3816424" cy="72008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096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教研人員推薦課程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7292106" cy="485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圓角矩形 3"/>
          <p:cNvSpPr/>
          <p:nvPr/>
        </p:nvSpPr>
        <p:spPr>
          <a:xfrm>
            <a:off x="3131840" y="1628800"/>
            <a:ext cx="4248472" cy="79208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700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核心單元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7198196" cy="5088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6006386" y="692696"/>
            <a:ext cx="2082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 smtClean="0">
                <a:solidFill>
                  <a:srgbClr val="FF0000"/>
                </a:solidFill>
              </a:rPr>
              <a:t>共</a:t>
            </a:r>
            <a:r>
              <a:rPr lang="en-US" altLang="zh-TW" sz="3600" b="1" dirty="0" smtClean="0">
                <a:solidFill>
                  <a:srgbClr val="FF0000"/>
                </a:solidFill>
              </a:rPr>
              <a:t>21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單元</a:t>
            </a:r>
            <a:endParaRPr lang="zh-TW" alt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6300192" y="1844824"/>
            <a:ext cx="1656184" cy="64807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732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845" y="1844824"/>
            <a:ext cx="7353300" cy="437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我的課表</a:t>
            </a:r>
            <a:endParaRPr lang="zh-TW" altLang="en-US" b="1" dirty="0"/>
          </a:p>
        </p:txBody>
      </p:sp>
      <p:sp>
        <p:nvSpPr>
          <p:cNvPr id="5" name="矩形 4"/>
          <p:cNvSpPr/>
          <p:nvPr/>
        </p:nvSpPr>
        <p:spPr>
          <a:xfrm>
            <a:off x="1571604" y="2214554"/>
            <a:ext cx="928694" cy="42862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131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1571612"/>
            <a:ext cx="7112000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我的課表</a:t>
            </a:r>
            <a:r>
              <a:rPr lang="en-US" altLang="zh-TW" b="1" dirty="0" smtClean="0"/>
              <a:t>(</a:t>
            </a:r>
            <a:r>
              <a:rPr lang="zh-TW" altLang="en-US" b="1" dirty="0" smtClean="0"/>
              <a:t>續</a:t>
            </a:r>
            <a:r>
              <a:rPr lang="en-US" altLang="zh-TW" b="1" dirty="0" smtClean="0"/>
              <a:t>)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0266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我的課表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「我的課表」已修習過的單元無法退選，所有單元修畢後即可進行總測驗，題目會依課表所列單元出題</a:t>
            </a:r>
            <a:r>
              <a:rPr lang="zh-TW" altLang="en-US" dirty="0" smtClean="0"/>
              <a:t>。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411251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/>
              <a:t>重新</a:t>
            </a:r>
            <a:r>
              <a:rPr lang="zh-TW" altLang="en-US" b="1" dirty="0" smtClean="0"/>
              <a:t>登入上課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857364"/>
            <a:ext cx="373380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2786050" y="2643182"/>
            <a:ext cx="1857388" cy="42862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72" y="1689100"/>
            <a:ext cx="7575550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3612526" y="2341767"/>
            <a:ext cx="864096" cy="57606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/>
              <a:t>台灣學術倫理教育資源中心首頁</a:t>
            </a:r>
          </a:p>
        </p:txBody>
      </p:sp>
    </p:spTree>
    <p:extLst>
      <p:ext uri="{BB962C8B-B14F-4D97-AF65-F5344CB8AC3E}">
        <p14:creationId xmlns:p14="http://schemas.microsoft.com/office/powerpoint/2010/main" val="323749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我的課表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26169"/>
            <a:ext cx="7194550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187624" y="4005064"/>
            <a:ext cx="1656184" cy="43204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415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1253463"/>
            <a:ext cx="7639050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研究倫理的定義與內涵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683568" y="2564904"/>
            <a:ext cx="1872208" cy="427020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2339752" y="219557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依次點選閱讀</a:t>
            </a:r>
            <a:endParaRPr lang="zh-TW" altLang="en-US" b="1" dirty="0"/>
          </a:p>
        </p:txBody>
      </p:sp>
      <p:cxnSp>
        <p:nvCxnSpPr>
          <p:cNvPr id="7" name="直線接點 6"/>
          <p:cNvCxnSpPr/>
          <p:nvPr/>
        </p:nvCxnSpPr>
        <p:spPr>
          <a:xfrm>
            <a:off x="3124582" y="2564904"/>
            <a:ext cx="0" cy="28803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 flipH="1">
            <a:off x="2555776" y="2852936"/>
            <a:ext cx="568806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20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絕對</a:t>
            </a:r>
            <a:r>
              <a:rPr lang="en-US" altLang="zh-TW" b="1" dirty="0" err="1"/>
              <a:t>google</a:t>
            </a:r>
            <a:r>
              <a:rPr lang="zh-TW" altLang="en-US" b="1" dirty="0"/>
              <a:t>不到考古題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線</a:t>
            </a:r>
            <a:r>
              <a:rPr lang="zh-TW" altLang="en-US" dirty="0" smtClean="0"/>
              <a:t>上學術倫理測驗題庫</a:t>
            </a:r>
            <a:r>
              <a:rPr lang="zh-TW" altLang="en-US" dirty="0"/>
              <a:t>，共有</a:t>
            </a:r>
            <a:r>
              <a:rPr lang="en-US" altLang="zh-TW" dirty="0"/>
              <a:t>26</a:t>
            </a:r>
            <a:r>
              <a:rPr lang="zh-TW" altLang="en-US" dirty="0"/>
              <a:t>種題本，每次拿到的考卷都不一樣，題目還有情境題，要達到</a:t>
            </a:r>
            <a:r>
              <a:rPr lang="en-US" altLang="zh-TW" dirty="0"/>
              <a:t>85%</a:t>
            </a:r>
            <a:r>
              <a:rPr lang="zh-TW" altLang="en-US" dirty="0"/>
              <a:t>才</a:t>
            </a:r>
            <a:r>
              <a:rPr lang="zh-TW" altLang="en-US" dirty="0" smtClean="0"/>
              <a:t>及格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每</a:t>
            </a:r>
            <a:r>
              <a:rPr lang="zh-TW" altLang="en-US" dirty="0"/>
              <a:t>卷</a:t>
            </a:r>
            <a:r>
              <a:rPr lang="zh-TW" altLang="en-US" dirty="0" smtClean="0"/>
              <a:t>共</a:t>
            </a:r>
            <a:r>
              <a:rPr lang="en-US" altLang="zh-TW" dirty="0" smtClean="0"/>
              <a:t>36</a:t>
            </a:r>
            <a:r>
              <a:rPr lang="zh-TW" altLang="en-US" dirty="0" smtClean="0"/>
              <a:t>題，僅能答錯</a:t>
            </a:r>
            <a:r>
              <a:rPr lang="en-US" altLang="zh-TW" dirty="0" smtClean="0"/>
              <a:t>5</a:t>
            </a:r>
            <a:r>
              <a:rPr lang="zh-TW" altLang="en-US" dirty="0" smtClean="0"/>
              <a:t>題，始得過關。通過測驗後，請於系統內之</a:t>
            </a:r>
            <a:r>
              <a:rPr lang="en-US" altLang="zh-TW" dirty="0" smtClean="0"/>
              <a:t>”</a:t>
            </a:r>
            <a:r>
              <a:rPr lang="zh-TW" altLang="en-US" dirty="0" smtClean="0"/>
              <a:t>學習歷程</a:t>
            </a:r>
            <a:r>
              <a:rPr lang="en-US" altLang="zh-TW" dirty="0" smtClean="0"/>
              <a:t>“</a:t>
            </a:r>
            <a:r>
              <a:rPr lang="zh-TW" altLang="en-US" dirty="0" smtClean="0"/>
              <a:t>下載修課證明。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1979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1253463"/>
            <a:ext cx="7639050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研究倫理的定義與內涵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650123" y="6381329"/>
            <a:ext cx="1152128" cy="36004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2339752" y="219557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依次點選閱讀</a:t>
            </a:r>
            <a:endParaRPr lang="zh-TW" altLang="en-US" b="1" dirty="0"/>
          </a:p>
        </p:txBody>
      </p:sp>
      <p:sp>
        <p:nvSpPr>
          <p:cNvPr id="6" name="矩形 5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dirty="0"/>
              <a:t>線上學倫測驗的題庫，共有</a:t>
            </a:r>
            <a:r>
              <a:rPr lang="en-US" altLang="zh-TW" dirty="0"/>
              <a:t>26</a:t>
            </a:r>
            <a:r>
              <a:rPr lang="zh-TW" altLang="en-US" dirty="0"/>
              <a:t>種題本，每次拿到的考卷都不一樣，題目還有情境題，要達到</a:t>
            </a:r>
            <a:r>
              <a:rPr lang="en-US" altLang="zh-TW" dirty="0"/>
              <a:t>85%</a:t>
            </a:r>
            <a:r>
              <a:rPr lang="zh-TW" altLang="en-US" dirty="0"/>
              <a:t>才及格</a:t>
            </a:r>
          </a:p>
        </p:txBody>
      </p:sp>
    </p:spTree>
    <p:extLst>
      <p:ext uri="{BB962C8B-B14F-4D97-AF65-F5344CB8AC3E}">
        <p14:creationId xmlns:p14="http://schemas.microsoft.com/office/powerpoint/2010/main" val="417670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53" y="110773"/>
            <a:ext cx="615315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422" y="215662"/>
            <a:ext cx="561022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53" y="2361008"/>
            <a:ext cx="566737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741" y="2361008"/>
            <a:ext cx="630555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53" y="4435123"/>
            <a:ext cx="676275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760" y="4413157"/>
            <a:ext cx="681037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915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修課歷程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7702550" cy="555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圓角矩形 3"/>
          <p:cNvSpPr/>
          <p:nvPr/>
        </p:nvSpPr>
        <p:spPr>
          <a:xfrm>
            <a:off x="5364088" y="2492896"/>
            <a:ext cx="1800200" cy="436510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226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總測驗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1857364"/>
            <a:ext cx="737235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3857620" y="5143512"/>
            <a:ext cx="1224136" cy="72008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948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總測驗成績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43" y="1484784"/>
            <a:ext cx="790575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644743" y="4149080"/>
            <a:ext cx="3351193" cy="216024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731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修課證明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若順利通過測驗即可於隔日中午後下載修課證明。祝福您修業順利！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修課證明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43" y="1484784"/>
            <a:ext cx="790575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4022987" y="4171733"/>
            <a:ext cx="4527506" cy="216024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621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修課證明</a:t>
            </a:r>
            <a:r>
              <a:rPr lang="en-US" altLang="zh-TW" b="1" dirty="0" smtClean="0"/>
              <a:t>(</a:t>
            </a:r>
            <a:r>
              <a:rPr lang="zh-TW" altLang="en-US" b="1" dirty="0" smtClean="0"/>
              <a:t>中文</a:t>
            </a:r>
            <a:r>
              <a:rPr lang="en-US" altLang="zh-TW" b="1" dirty="0" smtClean="0"/>
              <a:t>)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12776"/>
            <a:ext cx="3721100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631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/>
              <a:t>修課證明</a:t>
            </a:r>
            <a:r>
              <a:rPr lang="en-US" altLang="zh-TW" b="1" dirty="0" smtClean="0"/>
              <a:t>(</a:t>
            </a:r>
            <a:r>
              <a:rPr lang="zh-TW" altLang="en-US" b="1" dirty="0" smtClean="0"/>
              <a:t>英文</a:t>
            </a:r>
            <a:r>
              <a:rPr lang="en-US" altLang="zh-TW" b="1" dirty="0" smtClean="0"/>
              <a:t>)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33550"/>
            <a:ext cx="377190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337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學術倫理滿意度問卷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455" y="1397000"/>
            <a:ext cx="6350000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628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5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學術倫理課程使用步驟</a:t>
            </a:r>
            <a:endParaRPr lang="zh-TW" altLang="en-US" sz="5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15616" y="3857628"/>
            <a:ext cx="7200800" cy="1752600"/>
          </a:xfrm>
        </p:spPr>
        <p:txBody>
          <a:bodyPr>
            <a:normAutofit/>
          </a:bodyPr>
          <a:lstStyle/>
          <a:p>
            <a:r>
              <a:rPr lang="en-US" altLang="zh-TW" sz="4400" b="1" dirty="0">
                <a:solidFill>
                  <a:schemeClr val="tx1"/>
                </a:solidFill>
              </a:rPr>
              <a:t>https://ethics.moe.edu.tw/</a:t>
            </a:r>
            <a:endParaRPr lang="zh-TW" alt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22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b="1" dirty="0" smtClean="0"/>
              <a:t>報告結束</a:t>
            </a:r>
            <a:endParaRPr lang="zh-TW" altLang="en-US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990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直接鍵入學術倫理關鍵字</a:t>
            </a:r>
            <a:endParaRPr lang="zh-TW" altLang="en-US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81" y="1600200"/>
            <a:ext cx="773883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279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"/>
            <a:ext cx="750830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圓角矩形 3"/>
          <p:cNvSpPr/>
          <p:nvPr/>
        </p:nvSpPr>
        <p:spPr>
          <a:xfrm>
            <a:off x="7020272" y="6309320"/>
            <a:ext cx="1315617" cy="47667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551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我要註冊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基本資料</a:t>
            </a:r>
            <a:endParaRPr lang="en-US" altLang="zh-TW" dirty="0" smtClean="0"/>
          </a:p>
          <a:p>
            <a:r>
              <a:rPr lang="zh-TW" altLang="en-US" dirty="0"/>
              <a:t>課程資料</a:t>
            </a:r>
          </a:p>
        </p:txBody>
      </p:sp>
    </p:spTree>
    <p:extLst>
      <p:ext uri="{BB962C8B-B14F-4D97-AF65-F5344CB8AC3E}">
        <p14:creationId xmlns:p14="http://schemas.microsoft.com/office/powerpoint/2010/main" val="275050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沉穩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1150</Words>
  <Application>Microsoft Office PowerPoint</Application>
  <PresentationFormat>如螢幕大小 (4:3)</PresentationFormat>
  <Paragraphs>124</Paragraphs>
  <Slides>60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60</vt:i4>
      </vt:variant>
    </vt:vector>
  </HeadingPairs>
  <TitlesOfParts>
    <vt:vector size="69" baseType="lpstr">
      <vt:lpstr>微軟正黑體</vt:lpstr>
      <vt:lpstr>標楷體</vt:lpstr>
      <vt:lpstr>Arial</vt:lpstr>
      <vt:lpstr>Candara</vt:lpstr>
      <vt:lpstr>Rockwell</vt:lpstr>
      <vt:lpstr>Wingdings</vt:lpstr>
      <vt:lpstr>Office 佈景主題</vt:lpstr>
      <vt:lpstr>1_Office 佈景主題</vt:lpstr>
      <vt:lpstr>2_Office 佈景主題</vt:lpstr>
      <vt:lpstr>學術倫理課程</vt:lpstr>
      <vt:lpstr>緣起</vt:lpstr>
      <vt:lpstr>學術倫理已為必修課程</vt:lpstr>
      <vt:lpstr>學校</vt:lpstr>
      <vt:lpstr>絕對google不到考古題</vt:lpstr>
      <vt:lpstr>學術倫理課程使用步驟</vt:lpstr>
      <vt:lpstr>直接鍵入學術倫理關鍵字</vt:lpstr>
      <vt:lpstr>PowerPoint 簡報</vt:lpstr>
      <vt:lpstr>我要註冊</vt:lpstr>
      <vt:lpstr>基本資料(一)</vt:lpstr>
      <vt:lpstr>基本資料(二)</vt:lpstr>
      <vt:lpstr>基本資料(三)</vt:lpstr>
      <vt:lpstr>基本資料(四)</vt:lpstr>
      <vt:lpstr>基本資料(五)</vt:lpstr>
      <vt:lpstr>課程資料(一)</vt:lpstr>
      <vt:lpstr>課程資料(二)</vt:lpstr>
      <vt:lpstr>課程資料(三)</vt:lpstr>
      <vt:lpstr>課程資料(四)</vt:lpstr>
      <vt:lpstr>個人資料告知事項暨同意書</vt:lpstr>
      <vt:lpstr>個人資料告知事項暨同意書(續)</vt:lpstr>
      <vt:lpstr>網站使用說明</vt:lpstr>
      <vt:lpstr>PowerPoint 簡報</vt:lpstr>
      <vt:lpstr>個人註冊登錄</vt:lpstr>
      <vt:lpstr>PowerPoint 簡報</vt:lpstr>
      <vt:lpstr>課程</vt:lpstr>
      <vt:lpstr>登錄</vt:lpstr>
      <vt:lpstr>修課進度</vt:lpstr>
      <vt:lpstr>課程專區</vt:lpstr>
      <vt:lpstr>課程總覽(一)</vt:lpstr>
      <vt:lpstr>課程總覽(二)</vt:lpstr>
      <vt:lpstr>課程總覽(三)</vt:lpstr>
      <vt:lpstr>課程總覽(四)</vt:lpstr>
      <vt:lpstr>課程總覽(五)</vt:lpstr>
      <vt:lpstr>課程總覽(六)</vt:lpstr>
      <vt:lpstr>課程總覽(七)</vt:lpstr>
      <vt:lpstr>課程總覽(八)</vt:lpstr>
      <vt:lpstr>課程總覽(五)</vt:lpstr>
      <vt:lpstr>大學部核心課程</vt:lpstr>
      <vt:lpstr>大學部核心課程</vt:lpstr>
      <vt:lpstr>研究所核心課程</vt:lpstr>
      <vt:lpstr>教研人員推薦課程</vt:lpstr>
      <vt:lpstr>核心單元</vt:lpstr>
      <vt:lpstr>我的課表</vt:lpstr>
      <vt:lpstr>我的課表(續)</vt:lpstr>
      <vt:lpstr>我的課表</vt:lpstr>
      <vt:lpstr>重新登入上課</vt:lpstr>
      <vt:lpstr>台灣學術倫理教育資源中心首頁</vt:lpstr>
      <vt:lpstr>我的課表</vt:lpstr>
      <vt:lpstr>研究倫理的定義與內涵</vt:lpstr>
      <vt:lpstr>研究倫理的定義與內涵</vt:lpstr>
      <vt:lpstr>PowerPoint 簡報</vt:lpstr>
      <vt:lpstr>修課歷程</vt:lpstr>
      <vt:lpstr>總測驗</vt:lpstr>
      <vt:lpstr>總測驗成績</vt:lpstr>
      <vt:lpstr>修課證明</vt:lpstr>
      <vt:lpstr>修課證明</vt:lpstr>
      <vt:lpstr>修課證明(中文)</vt:lpstr>
      <vt:lpstr>修課證明(英文)</vt:lpstr>
      <vt:lpstr>學術倫理滿意度問卷</vt:lpstr>
      <vt:lpstr>報告結束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win7</dc:creator>
  <cp:lastModifiedBy>User</cp:lastModifiedBy>
  <cp:revision>42</cp:revision>
  <dcterms:created xsi:type="dcterms:W3CDTF">2017-10-30T01:22:58Z</dcterms:created>
  <dcterms:modified xsi:type="dcterms:W3CDTF">2020-09-18T08:34:28Z</dcterms:modified>
</cp:coreProperties>
</file>