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85" r:id="rId4"/>
    <p:sldId id="286" r:id="rId5"/>
    <p:sldId id="280" r:id="rId6"/>
    <p:sldId id="281" r:id="rId7"/>
    <p:sldId id="264" r:id="rId8"/>
    <p:sldId id="287" r:id="rId9"/>
    <p:sldId id="265" r:id="rId10"/>
    <p:sldId id="278" r:id="rId11"/>
    <p:sldId id="267" r:id="rId12"/>
    <p:sldId id="282" r:id="rId13"/>
    <p:sldId id="283" r:id="rId14"/>
    <p:sldId id="270" r:id="rId15"/>
    <p:sldId id="271" r:id="rId16"/>
    <p:sldId id="272" r:id="rId17"/>
    <p:sldId id="273" r:id="rId18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64652"/>
                </a:solidFill>
                <a:latin typeface="MingLiU_HKSCS"/>
                <a:cs typeface="MingLiU_HKSC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64652"/>
                </a:solidFill>
                <a:latin typeface="MingLiU_HKSCS"/>
                <a:cs typeface="MingLiU_HKSC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64652"/>
                </a:solidFill>
                <a:latin typeface="MingLiU_HKSCS"/>
                <a:cs typeface="MingLiU_HKSC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562101"/>
            <a:ext cx="807211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64652"/>
                </a:solidFill>
                <a:latin typeface="MingLiU_HKSCS"/>
                <a:cs typeface="MingLiU_HKSC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875" y="3648075"/>
            <a:ext cx="7315200" cy="1280160"/>
          </a:xfrm>
          <a:custGeom>
            <a:avLst/>
            <a:gdLst/>
            <a:ahLst/>
            <a:cxnLst/>
            <a:rect l="l" t="t" r="r" b="b"/>
            <a:pathLst>
              <a:path w="7315200" h="1280160">
                <a:moveTo>
                  <a:pt x="0" y="1280160"/>
                </a:moveTo>
                <a:lnTo>
                  <a:pt x="7315200" y="1280160"/>
                </a:lnTo>
                <a:lnTo>
                  <a:pt x="7315200" y="0"/>
                </a:lnTo>
                <a:lnTo>
                  <a:pt x="0" y="0"/>
                </a:lnTo>
                <a:lnTo>
                  <a:pt x="0" y="1280160"/>
                </a:lnTo>
                <a:close/>
              </a:path>
            </a:pathLst>
          </a:custGeom>
          <a:ln w="6350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5048250"/>
            <a:ext cx="7315200" cy="6858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685800"/>
                </a:moveTo>
                <a:lnTo>
                  <a:pt x="7315200" y="685800"/>
                </a:lnTo>
                <a:lnTo>
                  <a:pt x="7315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6350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4875" y="3648075"/>
            <a:ext cx="228600" cy="1280160"/>
          </a:xfrm>
          <a:custGeom>
            <a:avLst/>
            <a:gdLst/>
            <a:ahLst/>
            <a:cxnLst/>
            <a:rect l="l" t="t" r="r" b="b"/>
            <a:pathLst>
              <a:path w="228600" h="1280160">
                <a:moveTo>
                  <a:pt x="228600" y="0"/>
                </a:moveTo>
                <a:lnTo>
                  <a:pt x="0" y="0"/>
                </a:lnTo>
                <a:lnTo>
                  <a:pt x="0" y="1280160"/>
                </a:lnTo>
                <a:lnTo>
                  <a:pt x="228600" y="1280160"/>
                </a:lnTo>
                <a:lnTo>
                  <a:pt x="2286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5048250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228600" y="0"/>
                </a:moveTo>
                <a:lnTo>
                  <a:pt x="0" y="0"/>
                </a:lnTo>
                <a:lnTo>
                  <a:pt x="0" y="685800"/>
                </a:lnTo>
                <a:lnTo>
                  <a:pt x="228600" y="685800"/>
                </a:lnTo>
                <a:lnTo>
                  <a:pt x="22860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3475" y="3904869"/>
            <a:ext cx="7092950" cy="157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32410" algn="r">
              <a:lnSpc>
                <a:spcPct val="100000"/>
              </a:lnSpc>
              <a:spcBef>
                <a:spcPts val="100"/>
              </a:spcBef>
            </a:pPr>
            <a:r>
              <a:rPr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學雜費分期繳費步驟說明</a:t>
            </a:r>
            <a:r>
              <a:rPr lang="en-US" altLang="zh-TW" sz="290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-</a:t>
            </a:r>
            <a:r>
              <a:rPr lang="zh-TW" altLang="en-US" sz="290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刷卡繳費</a:t>
            </a:r>
            <a:endParaRPr lang="en-US" altLang="zh-TW" sz="2900" smtClean="0">
              <a:latin typeface="標楷體" panose="03000509000000000000" pitchFamily="65" charset="-120"/>
              <a:ea typeface="標楷體" panose="03000509000000000000" pitchFamily="65" charset="-120"/>
              <a:cs typeface="MingLiU"/>
            </a:endParaRPr>
          </a:p>
          <a:p>
            <a:pPr marR="232410" algn="r">
              <a:lnSpc>
                <a:spcPct val="100000"/>
              </a:lnSpc>
              <a:spcBef>
                <a:spcPts val="100"/>
              </a:spcBef>
            </a:pPr>
            <a:r>
              <a:rPr sz="2900" spc="-5" dirty="0" err="1" smtClean="0">
                <a:latin typeface="Times New Roman"/>
                <a:cs typeface="Times New Roman"/>
              </a:rPr>
              <a:t>Đóng</a:t>
            </a:r>
            <a:r>
              <a:rPr sz="2900" spc="-20" dirty="0" smtClean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học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phí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bằng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qua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thẻ</a:t>
            </a:r>
            <a:r>
              <a:rPr sz="2900" spc="-180" dirty="0">
                <a:latin typeface="Times New Roman"/>
                <a:cs typeface="Times New Roman"/>
              </a:rPr>
              <a:t> </a:t>
            </a:r>
            <a:r>
              <a:rPr sz="2900" spc="-105" dirty="0">
                <a:latin typeface="Times New Roman"/>
                <a:cs typeface="Times New Roman"/>
              </a:rPr>
              <a:t>ATM</a:t>
            </a:r>
            <a:endParaRPr sz="2900" dirty="0">
              <a:latin typeface="Times New Roman"/>
              <a:cs typeface="Times New Roman"/>
            </a:endParaRPr>
          </a:p>
          <a:p>
            <a:pPr marL="3872229">
              <a:lnSpc>
                <a:spcPct val="100000"/>
              </a:lnSpc>
              <a:spcBef>
                <a:spcPts val="2825"/>
              </a:spcBef>
            </a:pPr>
            <a:r>
              <a:rPr sz="2000" dirty="0">
                <a:solidFill>
                  <a:srgbClr val="464652"/>
                </a:solidFill>
                <a:latin typeface="Times New Roman"/>
                <a:cs typeface="Times New Roman"/>
              </a:rPr>
              <a:t>Hướng</a:t>
            </a:r>
            <a:r>
              <a:rPr sz="2000" spc="-25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52"/>
                </a:solidFill>
                <a:latin typeface="Times New Roman"/>
                <a:cs typeface="Times New Roman"/>
              </a:rPr>
              <a:t>dẫn</a:t>
            </a:r>
            <a:r>
              <a:rPr sz="2000" spc="-10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52"/>
                </a:solidFill>
                <a:latin typeface="Times New Roman"/>
                <a:cs typeface="Times New Roman"/>
              </a:rPr>
              <a:t>thao</a:t>
            </a:r>
            <a:r>
              <a:rPr sz="2000" spc="-25" dirty="0">
                <a:solidFill>
                  <a:srgbClr val="464652"/>
                </a:solidFill>
                <a:latin typeface="Times New Roman"/>
                <a:cs typeface="Times New Roman"/>
              </a:rPr>
              <a:t> tác</a:t>
            </a:r>
            <a:r>
              <a:rPr sz="2000" spc="40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64652"/>
                </a:solidFill>
                <a:latin typeface="Times New Roman"/>
                <a:cs typeface="Times New Roman"/>
              </a:rPr>
              <a:t>các</a:t>
            </a:r>
            <a:r>
              <a:rPr sz="2000" spc="50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52"/>
                </a:solidFill>
                <a:latin typeface="Times New Roman"/>
                <a:cs typeface="Times New Roman"/>
              </a:rPr>
              <a:t>bước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7579" y="655896"/>
            <a:ext cx="5791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9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38229" y="1246388"/>
            <a:ext cx="80842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點到查詢頁面，將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下列欄位依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照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數字順序，填入下頁繳費網欄位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517579" y="1366265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22268"/>
            <a:ext cx="8153400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331" y="1327950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80085"/>
            <a:ext cx="636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P1</a:t>
            </a:r>
            <a:r>
              <a:rPr lang="en-US" altLang="zh-TW"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0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9377" y="1752600"/>
            <a:ext cx="8153400" cy="4570253"/>
            <a:chOff x="323532" y="1124280"/>
            <a:chExt cx="8496935" cy="52050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32" y="1124280"/>
              <a:ext cx="8496935" cy="52049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91865" y="4982209"/>
              <a:ext cx="1152525" cy="563880"/>
            </a:xfrm>
            <a:custGeom>
              <a:avLst/>
              <a:gdLst/>
              <a:ahLst/>
              <a:cxnLst/>
              <a:rect l="l" t="t" r="r" b="b"/>
              <a:pathLst>
                <a:path w="1152525" h="563879">
                  <a:moveTo>
                    <a:pt x="0" y="281939"/>
                  </a:moveTo>
                  <a:lnTo>
                    <a:pt x="13287" y="221460"/>
                  </a:lnTo>
                  <a:lnTo>
                    <a:pt x="51276" y="165499"/>
                  </a:lnTo>
                  <a:lnTo>
                    <a:pt x="111154" y="115433"/>
                  </a:lnTo>
                  <a:lnTo>
                    <a:pt x="148422" y="93042"/>
                  </a:lnTo>
                  <a:lnTo>
                    <a:pt x="190108" y="72640"/>
                  </a:lnTo>
                  <a:lnTo>
                    <a:pt x="235860" y="54400"/>
                  </a:lnTo>
                  <a:lnTo>
                    <a:pt x="285326" y="38495"/>
                  </a:lnTo>
                  <a:lnTo>
                    <a:pt x="338155" y="25095"/>
                  </a:lnTo>
                  <a:lnTo>
                    <a:pt x="393996" y="14374"/>
                  </a:lnTo>
                  <a:lnTo>
                    <a:pt x="452497" y="6503"/>
                  </a:lnTo>
                  <a:lnTo>
                    <a:pt x="513306" y="1654"/>
                  </a:lnTo>
                  <a:lnTo>
                    <a:pt x="576072" y="0"/>
                  </a:lnTo>
                  <a:lnTo>
                    <a:pt x="638837" y="1654"/>
                  </a:lnTo>
                  <a:lnTo>
                    <a:pt x="699646" y="6503"/>
                  </a:lnTo>
                  <a:lnTo>
                    <a:pt x="758147" y="14374"/>
                  </a:lnTo>
                  <a:lnTo>
                    <a:pt x="813988" y="25095"/>
                  </a:lnTo>
                  <a:lnTo>
                    <a:pt x="866817" y="38495"/>
                  </a:lnTo>
                  <a:lnTo>
                    <a:pt x="916283" y="54400"/>
                  </a:lnTo>
                  <a:lnTo>
                    <a:pt x="962035" y="72640"/>
                  </a:lnTo>
                  <a:lnTo>
                    <a:pt x="1003721" y="93042"/>
                  </a:lnTo>
                  <a:lnTo>
                    <a:pt x="1040989" y="115433"/>
                  </a:lnTo>
                  <a:lnTo>
                    <a:pt x="1073488" y="139643"/>
                  </a:lnTo>
                  <a:lnTo>
                    <a:pt x="1122773" y="192828"/>
                  </a:lnTo>
                  <a:lnTo>
                    <a:pt x="1148763" y="251221"/>
                  </a:lnTo>
                  <a:lnTo>
                    <a:pt x="1152144" y="281939"/>
                  </a:lnTo>
                  <a:lnTo>
                    <a:pt x="1148763" y="312658"/>
                  </a:lnTo>
                  <a:lnTo>
                    <a:pt x="1122773" y="371051"/>
                  </a:lnTo>
                  <a:lnTo>
                    <a:pt x="1073488" y="424236"/>
                  </a:lnTo>
                  <a:lnTo>
                    <a:pt x="1040989" y="448446"/>
                  </a:lnTo>
                  <a:lnTo>
                    <a:pt x="1003721" y="470837"/>
                  </a:lnTo>
                  <a:lnTo>
                    <a:pt x="962035" y="491239"/>
                  </a:lnTo>
                  <a:lnTo>
                    <a:pt x="916283" y="509479"/>
                  </a:lnTo>
                  <a:lnTo>
                    <a:pt x="866817" y="525384"/>
                  </a:lnTo>
                  <a:lnTo>
                    <a:pt x="813988" y="538784"/>
                  </a:lnTo>
                  <a:lnTo>
                    <a:pt x="758147" y="549505"/>
                  </a:lnTo>
                  <a:lnTo>
                    <a:pt x="699646" y="557376"/>
                  </a:lnTo>
                  <a:lnTo>
                    <a:pt x="638837" y="562225"/>
                  </a:lnTo>
                  <a:lnTo>
                    <a:pt x="576072" y="563879"/>
                  </a:lnTo>
                  <a:lnTo>
                    <a:pt x="513306" y="562225"/>
                  </a:lnTo>
                  <a:lnTo>
                    <a:pt x="452497" y="557376"/>
                  </a:lnTo>
                  <a:lnTo>
                    <a:pt x="393996" y="549505"/>
                  </a:lnTo>
                  <a:lnTo>
                    <a:pt x="338155" y="538784"/>
                  </a:lnTo>
                  <a:lnTo>
                    <a:pt x="285326" y="525384"/>
                  </a:lnTo>
                  <a:lnTo>
                    <a:pt x="235860" y="509479"/>
                  </a:lnTo>
                  <a:lnTo>
                    <a:pt x="190108" y="491239"/>
                  </a:lnTo>
                  <a:lnTo>
                    <a:pt x="148422" y="470837"/>
                  </a:lnTo>
                  <a:lnTo>
                    <a:pt x="111154" y="448446"/>
                  </a:lnTo>
                  <a:lnTo>
                    <a:pt x="78655" y="424236"/>
                  </a:lnTo>
                  <a:lnTo>
                    <a:pt x="29370" y="371051"/>
                  </a:lnTo>
                  <a:lnTo>
                    <a:pt x="3380" y="312658"/>
                  </a:lnTo>
                  <a:lnTo>
                    <a:pt x="0" y="281939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79865" y="1238851"/>
            <a:ext cx="1877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按「下一步」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1379"/>
            <a:ext cx="8059275" cy="4333902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535940" y="685800"/>
            <a:ext cx="636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200" kern="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P1</a:t>
            </a:r>
            <a:r>
              <a:rPr lang="en-US" altLang="zh-TW" sz="3200" kern="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en-US" sz="3200" kern="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2"/>
          <p:cNvSpPr/>
          <p:nvPr/>
        </p:nvSpPr>
        <p:spPr>
          <a:xfrm>
            <a:off x="475615" y="1263275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文字方塊 9"/>
          <p:cNvSpPr txBox="1"/>
          <p:nvPr/>
        </p:nvSpPr>
        <p:spPr>
          <a:xfrm>
            <a:off x="596265" y="1182469"/>
            <a:ext cx="8242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請輸入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「個人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E-mail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」及「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方便於交易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後至個人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E-mail</a:t>
            </a:r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信箱</a:t>
            </a:r>
            <a:r>
              <a:rPr lang="zh-TW" altLang="en-US" sz="2200" smtClean="0"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交易明細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填寫範例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如下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93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475615" y="1332865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535940" y="685800"/>
            <a:ext cx="636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200" kern="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P1</a:t>
            </a:r>
            <a:r>
              <a:rPr lang="en-US" altLang="zh-TW" sz="3200" kern="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en-US" sz="3200" kern="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5" y="1928911"/>
            <a:ext cx="8002117" cy="439568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85800" y="1189707"/>
            <a:ext cx="803296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輸入「圖形驗證碼」和「金融卡密碼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注意：密碼輸入錯誤超過三次會被銀行鎖卡，卡片即無法使用，須至銀行辦理解卡</a:t>
            </a:r>
            <a:endParaRPr lang="zh-TW" altLang="en-US" sz="1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91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940" y="1248181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85800"/>
            <a:ext cx="636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P1</a:t>
            </a:r>
            <a:r>
              <a:rPr lang="en-US" altLang="zh-TW"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3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5940" y="1679068"/>
            <a:ext cx="8074660" cy="4635332"/>
            <a:chOff x="467537" y="1196809"/>
            <a:chExt cx="8425180" cy="51847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37" y="1196809"/>
              <a:ext cx="8424926" cy="518452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5927" y="4941189"/>
              <a:ext cx="756285" cy="432434"/>
            </a:xfrm>
            <a:custGeom>
              <a:avLst/>
              <a:gdLst/>
              <a:ahLst/>
              <a:cxnLst/>
              <a:rect l="l" t="t" r="r" b="b"/>
              <a:pathLst>
                <a:path w="756285" h="432435">
                  <a:moveTo>
                    <a:pt x="0" y="216027"/>
                  </a:moveTo>
                  <a:lnTo>
                    <a:pt x="19276" y="147718"/>
                  </a:lnTo>
                  <a:lnTo>
                    <a:pt x="42204" y="116718"/>
                  </a:lnTo>
                  <a:lnTo>
                    <a:pt x="72952" y="88413"/>
                  </a:lnTo>
                  <a:lnTo>
                    <a:pt x="110743" y="63246"/>
                  </a:lnTo>
                  <a:lnTo>
                    <a:pt x="154798" y="41660"/>
                  </a:lnTo>
                  <a:lnTo>
                    <a:pt x="204338" y="24099"/>
                  </a:lnTo>
                  <a:lnTo>
                    <a:pt x="258584" y="11006"/>
                  </a:lnTo>
                  <a:lnTo>
                    <a:pt x="316757" y="2825"/>
                  </a:lnTo>
                  <a:lnTo>
                    <a:pt x="378079" y="0"/>
                  </a:lnTo>
                  <a:lnTo>
                    <a:pt x="439397" y="2825"/>
                  </a:lnTo>
                  <a:lnTo>
                    <a:pt x="497560" y="11006"/>
                  </a:lnTo>
                  <a:lnTo>
                    <a:pt x="551792" y="24099"/>
                  </a:lnTo>
                  <a:lnTo>
                    <a:pt x="601314" y="41660"/>
                  </a:lnTo>
                  <a:lnTo>
                    <a:pt x="645350" y="63245"/>
                  </a:lnTo>
                  <a:lnTo>
                    <a:pt x="683122" y="88413"/>
                  </a:lnTo>
                  <a:lnTo>
                    <a:pt x="713854" y="116718"/>
                  </a:lnTo>
                  <a:lnTo>
                    <a:pt x="736767" y="147718"/>
                  </a:lnTo>
                  <a:lnTo>
                    <a:pt x="756031" y="216027"/>
                  </a:lnTo>
                  <a:lnTo>
                    <a:pt x="751085" y="251054"/>
                  </a:lnTo>
                  <a:lnTo>
                    <a:pt x="713854" y="315279"/>
                  </a:lnTo>
                  <a:lnTo>
                    <a:pt x="683122" y="343585"/>
                  </a:lnTo>
                  <a:lnTo>
                    <a:pt x="645350" y="368760"/>
                  </a:lnTo>
                  <a:lnTo>
                    <a:pt x="601314" y="390357"/>
                  </a:lnTo>
                  <a:lnTo>
                    <a:pt x="551792" y="407930"/>
                  </a:lnTo>
                  <a:lnTo>
                    <a:pt x="497560" y="421035"/>
                  </a:lnTo>
                  <a:lnTo>
                    <a:pt x="439397" y="429225"/>
                  </a:lnTo>
                  <a:lnTo>
                    <a:pt x="378079" y="432054"/>
                  </a:lnTo>
                  <a:lnTo>
                    <a:pt x="316757" y="429225"/>
                  </a:lnTo>
                  <a:lnTo>
                    <a:pt x="258584" y="421035"/>
                  </a:lnTo>
                  <a:lnTo>
                    <a:pt x="204338" y="407930"/>
                  </a:lnTo>
                  <a:lnTo>
                    <a:pt x="154798" y="390357"/>
                  </a:lnTo>
                  <a:lnTo>
                    <a:pt x="110744" y="368760"/>
                  </a:lnTo>
                  <a:lnTo>
                    <a:pt x="72952" y="343585"/>
                  </a:lnTo>
                  <a:lnTo>
                    <a:pt x="42204" y="315279"/>
                  </a:lnTo>
                  <a:lnTo>
                    <a:pt x="19276" y="284286"/>
                  </a:lnTo>
                  <a:lnTo>
                    <a:pt x="0" y="216027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09600" y="1143000"/>
            <a:ext cx="6955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密碼請至螢幕小鍵盤點選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，輸入完後，按「確認交易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950" y="1332865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85800"/>
            <a:ext cx="636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P1</a:t>
            </a:r>
            <a:r>
              <a:rPr lang="en-US" altLang="zh-TW"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4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0696" y="1727309"/>
            <a:ext cx="8179904" cy="4726393"/>
            <a:chOff x="457200" y="1268818"/>
            <a:chExt cx="8686800" cy="53625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268818"/>
              <a:ext cx="8291245" cy="50891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9228" y="4314444"/>
              <a:ext cx="5414772" cy="23164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919" y="4509096"/>
              <a:ext cx="5040503" cy="17282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18076" y="3256914"/>
              <a:ext cx="1215390" cy="1252220"/>
            </a:xfrm>
            <a:custGeom>
              <a:avLst/>
              <a:gdLst/>
              <a:ahLst/>
              <a:cxnLst/>
              <a:rect l="l" t="t" r="r" b="b"/>
              <a:pathLst>
                <a:path w="1215389" h="1252220">
                  <a:moveTo>
                    <a:pt x="982779" y="996819"/>
                  </a:moveTo>
                  <a:lnTo>
                    <a:pt x="972058" y="1000633"/>
                  </a:lnTo>
                  <a:lnTo>
                    <a:pt x="963707" y="1008280"/>
                  </a:lnTo>
                  <a:lnTo>
                    <a:pt x="959072" y="1018190"/>
                  </a:lnTo>
                  <a:lnTo>
                    <a:pt x="958484" y="1029100"/>
                  </a:lnTo>
                  <a:lnTo>
                    <a:pt x="962278" y="1039749"/>
                  </a:lnTo>
                  <a:lnTo>
                    <a:pt x="1089914" y="1251839"/>
                  </a:lnTo>
                  <a:lnTo>
                    <a:pt x="1121583" y="1195832"/>
                  </a:lnTo>
                  <a:lnTo>
                    <a:pt x="1060577" y="1195832"/>
                  </a:lnTo>
                  <a:lnTo>
                    <a:pt x="1058290" y="1139698"/>
                  </a:lnTo>
                  <a:lnTo>
                    <a:pt x="1054481" y="1083691"/>
                  </a:lnTo>
                  <a:lnTo>
                    <a:pt x="1011301" y="1010285"/>
                  </a:lnTo>
                  <a:lnTo>
                    <a:pt x="993727" y="997362"/>
                  </a:lnTo>
                  <a:lnTo>
                    <a:pt x="982779" y="996819"/>
                  </a:lnTo>
                  <a:close/>
                </a:path>
                <a:path w="1215389" h="1252220">
                  <a:moveTo>
                    <a:pt x="1054316" y="1081888"/>
                  </a:moveTo>
                  <a:lnTo>
                    <a:pt x="1054481" y="1083691"/>
                  </a:lnTo>
                  <a:lnTo>
                    <a:pt x="1058290" y="1139698"/>
                  </a:lnTo>
                  <a:lnTo>
                    <a:pt x="1060577" y="1195832"/>
                  </a:lnTo>
                  <a:lnTo>
                    <a:pt x="1117727" y="1194816"/>
                  </a:lnTo>
                  <a:lnTo>
                    <a:pt x="1117600" y="1193546"/>
                  </a:lnTo>
                  <a:lnTo>
                    <a:pt x="1117107" y="1181100"/>
                  </a:lnTo>
                  <a:lnTo>
                    <a:pt x="1064260" y="1181100"/>
                  </a:lnTo>
                  <a:lnTo>
                    <a:pt x="1088337" y="1138518"/>
                  </a:lnTo>
                  <a:lnTo>
                    <a:pt x="1054316" y="1081888"/>
                  </a:lnTo>
                  <a:close/>
                </a:path>
                <a:path w="1215389" h="1252220">
                  <a:moveTo>
                    <a:pt x="1190122" y="994003"/>
                  </a:moveTo>
                  <a:lnTo>
                    <a:pt x="1179179" y="994838"/>
                  </a:lnTo>
                  <a:lnTo>
                    <a:pt x="1169354" y="999745"/>
                  </a:lnTo>
                  <a:lnTo>
                    <a:pt x="1161923" y="1008380"/>
                  </a:lnTo>
                  <a:lnTo>
                    <a:pt x="1112643" y="1095531"/>
                  </a:lnTo>
                  <a:lnTo>
                    <a:pt x="1115314" y="1135761"/>
                  </a:lnTo>
                  <a:lnTo>
                    <a:pt x="1117600" y="1193546"/>
                  </a:lnTo>
                  <a:lnTo>
                    <a:pt x="1117727" y="1194816"/>
                  </a:lnTo>
                  <a:lnTo>
                    <a:pt x="1060577" y="1195832"/>
                  </a:lnTo>
                  <a:lnTo>
                    <a:pt x="1121583" y="1195832"/>
                  </a:lnTo>
                  <a:lnTo>
                    <a:pt x="1211707" y="1036447"/>
                  </a:lnTo>
                  <a:lnTo>
                    <a:pt x="1215217" y="1025677"/>
                  </a:lnTo>
                  <a:lnTo>
                    <a:pt x="1214358" y="1014777"/>
                  </a:lnTo>
                  <a:lnTo>
                    <a:pt x="1209474" y="1004996"/>
                  </a:lnTo>
                  <a:lnTo>
                    <a:pt x="1200912" y="997585"/>
                  </a:lnTo>
                  <a:lnTo>
                    <a:pt x="1190122" y="994003"/>
                  </a:lnTo>
                  <a:close/>
                </a:path>
                <a:path w="1215389" h="1252220">
                  <a:moveTo>
                    <a:pt x="1088337" y="1138518"/>
                  </a:moveTo>
                  <a:lnTo>
                    <a:pt x="1064260" y="1181100"/>
                  </a:lnTo>
                  <a:lnTo>
                    <a:pt x="1113536" y="1180465"/>
                  </a:lnTo>
                  <a:lnTo>
                    <a:pt x="1088337" y="1138518"/>
                  </a:lnTo>
                  <a:close/>
                </a:path>
                <a:path w="1215389" h="1252220">
                  <a:moveTo>
                    <a:pt x="1112643" y="1095531"/>
                  </a:moveTo>
                  <a:lnTo>
                    <a:pt x="1088337" y="1138518"/>
                  </a:lnTo>
                  <a:lnTo>
                    <a:pt x="1113536" y="1180465"/>
                  </a:lnTo>
                  <a:lnTo>
                    <a:pt x="1064260" y="1181100"/>
                  </a:lnTo>
                  <a:lnTo>
                    <a:pt x="1117107" y="1181100"/>
                  </a:lnTo>
                  <a:lnTo>
                    <a:pt x="1115314" y="1135761"/>
                  </a:lnTo>
                  <a:lnTo>
                    <a:pt x="1112643" y="1095531"/>
                  </a:lnTo>
                  <a:close/>
                </a:path>
                <a:path w="1215389" h="1252220">
                  <a:moveTo>
                    <a:pt x="42227" y="1270"/>
                  </a:moveTo>
                  <a:lnTo>
                    <a:pt x="20065" y="1270"/>
                  </a:lnTo>
                  <a:lnTo>
                    <a:pt x="20827" y="1650"/>
                  </a:lnTo>
                  <a:lnTo>
                    <a:pt x="19923" y="1650"/>
                  </a:lnTo>
                  <a:lnTo>
                    <a:pt x="0" y="54863"/>
                  </a:lnTo>
                  <a:lnTo>
                    <a:pt x="2921" y="55880"/>
                  </a:lnTo>
                  <a:lnTo>
                    <a:pt x="5079" y="56514"/>
                  </a:lnTo>
                  <a:lnTo>
                    <a:pt x="9778" y="57023"/>
                  </a:lnTo>
                  <a:lnTo>
                    <a:pt x="14604" y="57404"/>
                  </a:lnTo>
                  <a:lnTo>
                    <a:pt x="20574" y="57785"/>
                  </a:lnTo>
                  <a:lnTo>
                    <a:pt x="27939" y="57912"/>
                  </a:lnTo>
                  <a:lnTo>
                    <a:pt x="35687" y="58293"/>
                  </a:lnTo>
                  <a:lnTo>
                    <a:pt x="55625" y="58800"/>
                  </a:lnTo>
                  <a:lnTo>
                    <a:pt x="238760" y="61340"/>
                  </a:lnTo>
                  <a:lnTo>
                    <a:pt x="499363" y="62484"/>
                  </a:lnTo>
                  <a:lnTo>
                    <a:pt x="549910" y="62484"/>
                  </a:lnTo>
                  <a:lnTo>
                    <a:pt x="561594" y="62992"/>
                  </a:lnTo>
                  <a:lnTo>
                    <a:pt x="604647" y="72136"/>
                  </a:lnTo>
                  <a:lnTo>
                    <a:pt x="648843" y="93218"/>
                  </a:lnTo>
                  <a:lnTo>
                    <a:pt x="682751" y="116967"/>
                  </a:lnTo>
                  <a:lnTo>
                    <a:pt x="716661" y="147193"/>
                  </a:lnTo>
                  <a:lnTo>
                    <a:pt x="750315" y="183769"/>
                  </a:lnTo>
                  <a:lnTo>
                    <a:pt x="783209" y="226060"/>
                  </a:lnTo>
                  <a:lnTo>
                    <a:pt x="804926" y="257683"/>
                  </a:lnTo>
                  <a:lnTo>
                    <a:pt x="836422" y="309372"/>
                  </a:lnTo>
                  <a:lnTo>
                    <a:pt x="856614" y="346329"/>
                  </a:lnTo>
                  <a:lnTo>
                    <a:pt x="876300" y="385572"/>
                  </a:lnTo>
                  <a:lnTo>
                    <a:pt x="895350" y="426593"/>
                  </a:lnTo>
                  <a:lnTo>
                    <a:pt x="913511" y="469519"/>
                  </a:lnTo>
                  <a:lnTo>
                    <a:pt x="930910" y="514096"/>
                  </a:lnTo>
                  <a:lnTo>
                    <a:pt x="947547" y="560324"/>
                  </a:lnTo>
                  <a:lnTo>
                    <a:pt x="963168" y="607949"/>
                  </a:lnTo>
                  <a:lnTo>
                    <a:pt x="977900" y="656844"/>
                  </a:lnTo>
                  <a:lnTo>
                    <a:pt x="991488" y="707009"/>
                  </a:lnTo>
                  <a:lnTo>
                    <a:pt x="1004062" y="758444"/>
                  </a:lnTo>
                  <a:lnTo>
                    <a:pt x="1015619" y="810895"/>
                  </a:lnTo>
                  <a:lnTo>
                    <a:pt x="1026033" y="864108"/>
                  </a:lnTo>
                  <a:lnTo>
                    <a:pt x="1035050" y="918083"/>
                  </a:lnTo>
                  <a:lnTo>
                    <a:pt x="1042924" y="972820"/>
                  </a:lnTo>
                  <a:lnTo>
                    <a:pt x="1049401" y="1028065"/>
                  </a:lnTo>
                  <a:lnTo>
                    <a:pt x="1054316" y="1081888"/>
                  </a:lnTo>
                  <a:lnTo>
                    <a:pt x="1088337" y="1138518"/>
                  </a:lnTo>
                  <a:lnTo>
                    <a:pt x="1112643" y="1095531"/>
                  </a:lnTo>
                  <a:lnTo>
                    <a:pt x="1111503" y="1078357"/>
                  </a:lnTo>
                  <a:lnTo>
                    <a:pt x="1106170" y="1021334"/>
                  </a:lnTo>
                  <a:lnTo>
                    <a:pt x="1099439" y="964692"/>
                  </a:lnTo>
                  <a:lnTo>
                    <a:pt x="1091311" y="908558"/>
                  </a:lnTo>
                  <a:lnTo>
                    <a:pt x="1082039" y="853186"/>
                  </a:lnTo>
                  <a:lnTo>
                    <a:pt x="1071499" y="798576"/>
                  </a:lnTo>
                  <a:lnTo>
                    <a:pt x="1059561" y="744855"/>
                  </a:lnTo>
                  <a:lnTo>
                    <a:pt x="1046607" y="692150"/>
                  </a:lnTo>
                  <a:lnTo>
                    <a:pt x="1032637" y="640334"/>
                  </a:lnTo>
                  <a:lnTo>
                    <a:pt x="1017397" y="590042"/>
                  </a:lnTo>
                  <a:lnTo>
                    <a:pt x="1001268" y="540893"/>
                  </a:lnTo>
                  <a:lnTo>
                    <a:pt x="984123" y="493268"/>
                  </a:lnTo>
                  <a:lnTo>
                    <a:pt x="966088" y="447167"/>
                  </a:lnTo>
                  <a:lnTo>
                    <a:pt x="947165" y="402590"/>
                  </a:lnTo>
                  <a:lnTo>
                    <a:pt x="927353" y="359791"/>
                  </a:lnTo>
                  <a:lnTo>
                    <a:pt x="906779" y="319024"/>
                  </a:lnTo>
                  <a:lnTo>
                    <a:pt x="885444" y="280035"/>
                  </a:lnTo>
                  <a:lnTo>
                    <a:pt x="863600" y="243332"/>
                  </a:lnTo>
                  <a:lnTo>
                    <a:pt x="840866" y="208661"/>
                  </a:lnTo>
                  <a:lnTo>
                    <a:pt x="817499" y="176275"/>
                  </a:lnTo>
                  <a:lnTo>
                    <a:pt x="793369" y="146176"/>
                  </a:lnTo>
                  <a:lnTo>
                    <a:pt x="756031" y="105790"/>
                  </a:lnTo>
                  <a:lnTo>
                    <a:pt x="717423" y="71374"/>
                  </a:lnTo>
                  <a:lnTo>
                    <a:pt x="677418" y="43687"/>
                  </a:lnTo>
                  <a:lnTo>
                    <a:pt x="635635" y="22733"/>
                  </a:lnTo>
                  <a:lnTo>
                    <a:pt x="592582" y="9651"/>
                  </a:lnTo>
                  <a:lnTo>
                    <a:pt x="550037" y="5334"/>
                  </a:lnTo>
                  <a:lnTo>
                    <a:pt x="499490" y="5334"/>
                  </a:lnTo>
                  <a:lnTo>
                    <a:pt x="109982" y="2667"/>
                  </a:lnTo>
                  <a:lnTo>
                    <a:pt x="57594" y="1650"/>
                  </a:lnTo>
                  <a:lnTo>
                    <a:pt x="20827" y="1650"/>
                  </a:lnTo>
                  <a:lnTo>
                    <a:pt x="20000" y="1444"/>
                  </a:lnTo>
                  <a:lnTo>
                    <a:pt x="48753" y="1444"/>
                  </a:lnTo>
                  <a:lnTo>
                    <a:pt x="42227" y="1270"/>
                  </a:lnTo>
                  <a:close/>
                </a:path>
                <a:path w="1215389" h="1252220">
                  <a:moveTo>
                    <a:pt x="20065" y="1270"/>
                  </a:moveTo>
                  <a:lnTo>
                    <a:pt x="20000" y="1444"/>
                  </a:lnTo>
                  <a:lnTo>
                    <a:pt x="20827" y="1650"/>
                  </a:lnTo>
                  <a:lnTo>
                    <a:pt x="20065" y="1270"/>
                  </a:lnTo>
                  <a:close/>
                </a:path>
                <a:path w="1215389" h="1252220">
                  <a:moveTo>
                    <a:pt x="14224" y="0"/>
                  </a:moveTo>
                  <a:lnTo>
                    <a:pt x="20000" y="1444"/>
                  </a:lnTo>
                  <a:lnTo>
                    <a:pt x="20065" y="1270"/>
                  </a:lnTo>
                  <a:lnTo>
                    <a:pt x="42227" y="1270"/>
                  </a:lnTo>
                  <a:lnTo>
                    <a:pt x="29590" y="888"/>
                  </a:lnTo>
                  <a:lnTo>
                    <a:pt x="23622" y="635"/>
                  </a:lnTo>
                  <a:lnTo>
                    <a:pt x="16510" y="254"/>
                  </a:lnTo>
                  <a:lnTo>
                    <a:pt x="142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609600" y="1219200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將金融卡拔出再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插入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950" y="1332865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78561"/>
            <a:ext cx="636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P1</a:t>
            </a:r>
            <a:r>
              <a:rPr lang="en-US" altLang="zh-TW"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5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5941" y="1676399"/>
            <a:ext cx="8074660" cy="4633429"/>
            <a:chOff x="179514" y="1196809"/>
            <a:chExt cx="8785225" cy="51130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4" y="1196809"/>
              <a:ext cx="8784971" cy="5112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67712" y="3933063"/>
              <a:ext cx="629920" cy="360045"/>
            </a:xfrm>
            <a:custGeom>
              <a:avLst/>
              <a:gdLst/>
              <a:ahLst/>
              <a:cxnLst/>
              <a:rect l="l" t="t" r="r" b="b"/>
              <a:pathLst>
                <a:path w="629919" h="360045">
                  <a:moveTo>
                    <a:pt x="0" y="179959"/>
                  </a:moveTo>
                  <a:lnTo>
                    <a:pt x="19714" y="117195"/>
                  </a:lnTo>
                  <a:lnTo>
                    <a:pt x="74102" y="64044"/>
                  </a:lnTo>
                  <a:lnTo>
                    <a:pt x="112070" y="42348"/>
                  </a:lnTo>
                  <a:lnTo>
                    <a:pt x="156031" y="24586"/>
                  </a:lnTo>
                  <a:lnTo>
                    <a:pt x="205094" y="11267"/>
                  </a:lnTo>
                  <a:lnTo>
                    <a:pt x="258367" y="2901"/>
                  </a:lnTo>
                  <a:lnTo>
                    <a:pt x="314960" y="0"/>
                  </a:lnTo>
                  <a:lnTo>
                    <a:pt x="371585" y="2901"/>
                  </a:lnTo>
                  <a:lnTo>
                    <a:pt x="424876" y="11267"/>
                  </a:lnTo>
                  <a:lnTo>
                    <a:pt x="473945" y="24586"/>
                  </a:lnTo>
                  <a:lnTo>
                    <a:pt x="517902" y="42348"/>
                  </a:lnTo>
                  <a:lnTo>
                    <a:pt x="555859" y="64044"/>
                  </a:lnTo>
                  <a:lnTo>
                    <a:pt x="586928" y="89163"/>
                  </a:lnTo>
                  <a:lnTo>
                    <a:pt x="624846" y="147630"/>
                  </a:lnTo>
                  <a:lnTo>
                    <a:pt x="629919" y="179959"/>
                  </a:lnTo>
                  <a:lnTo>
                    <a:pt x="624846" y="212325"/>
                  </a:lnTo>
                  <a:lnTo>
                    <a:pt x="586928" y="270843"/>
                  </a:lnTo>
                  <a:lnTo>
                    <a:pt x="555859" y="295978"/>
                  </a:lnTo>
                  <a:lnTo>
                    <a:pt x="517902" y="317685"/>
                  </a:lnTo>
                  <a:lnTo>
                    <a:pt x="473945" y="335454"/>
                  </a:lnTo>
                  <a:lnTo>
                    <a:pt x="424876" y="348776"/>
                  </a:lnTo>
                  <a:lnTo>
                    <a:pt x="371585" y="357142"/>
                  </a:lnTo>
                  <a:lnTo>
                    <a:pt x="314960" y="360044"/>
                  </a:lnTo>
                  <a:lnTo>
                    <a:pt x="258367" y="357142"/>
                  </a:lnTo>
                  <a:lnTo>
                    <a:pt x="205094" y="348776"/>
                  </a:lnTo>
                  <a:lnTo>
                    <a:pt x="156031" y="335454"/>
                  </a:lnTo>
                  <a:lnTo>
                    <a:pt x="112070" y="317685"/>
                  </a:lnTo>
                  <a:lnTo>
                    <a:pt x="74102" y="295978"/>
                  </a:lnTo>
                  <a:lnTo>
                    <a:pt x="43020" y="270843"/>
                  </a:lnTo>
                  <a:lnTo>
                    <a:pt x="5077" y="212325"/>
                  </a:lnTo>
                  <a:lnTo>
                    <a:pt x="0" y="179959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09600" y="1199989"/>
            <a:ext cx="3288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按「確認」完成繳費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手續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950" y="1371600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80085"/>
            <a:ext cx="636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P1</a:t>
            </a:r>
            <a:r>
              <a:rPr lang="en-US" altLang="zh-TW"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6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072" y="1676400"/>
            <a:ext cx="8065328" cy="463405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9600" y="1230868"/>
            <a:ext cx="1877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繳費成功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畫面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457200"/>
            <a:ext cx="8153400" cy="1237518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1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  <a:p>
            <a:pPr marL="287020" indent="-274320">
              <a:spcBef>
                <a:spcPts val="1355"/>
              </a:spcBef>
              <a:buClr>
                <a:srgbClr val="717BA2"/>
              </a:buClr>
              <a:buSzPct val="75000"/>
              <a:buFont typeface="Wingdings 3"/>
              <a:buChar char=""/>
              <a:tabLst>
                <a:tab pos="286385" algn="l"/>
                <a:tab pos="287020" algn="l"/>
              </a:tabLst>
            </a:pPr>
            <a:r>
              <a:rPr lang="zh-TW" altLang="en-US" sz="2200" spc="1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進入「黎明</a:t>
            </a:r>
            <a:r>
              <a:rPr lang="zh-TW" altLang="en-US" sz="2200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技術學院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」</a:t>
            </a:r>
            <a:r>
              <a:rPr lang="zh-TW" altLang="en-US" sz="2200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網站</a:t>
            </a:r>
            <a:r>
              <a:rPr lang="zh-TW" altLang="en-US" sz="2200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，選</a:t>
            </a:r>
            <a:r>
              <a:rPr sz="2200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「</a:t>
            </a:r>
            <a:r>
              <a:rPr lang="zh-TW" altLang="en-US" sz="2200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行政單位</a:t>
            </a:r>
            <a:r>
              <a:rPr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」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→</a:t>
            </a:r>
            <a:r>
              <a:rPr lang="zh-TW" altLang="en-US" sz="2200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 「總務處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」</a:t>
            </a:r>
            <a:endParaRPr sz="2200" dirty="0">
              <a:latin typeface="標楷體" panose="03000509000000000000" pitchFamily="65" charset="-120"/>
              <a:ea typeface="標楷體" panose="03000509000000000000" pitchFamily="65" charset="-120"/>
              <a:cs typeface="PMingLiU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9" y="1752600"/>
            <a:ext cx="7991061" cy="44958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581400" y="2286000"/>
            <a:ext cx="838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581400" y="3276600"/>
            <a:ext cx="1447800" cy="389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7924800" cy="44296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457200"/>
            <a:ext cx="8153400" cy="1237518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2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  <a:p>
            <a:pPr marL="287020" indent="-274320">
              <a:spcBef>
                <a:spcPts val="1355"/>
              </a:spcBef>
              <a:buClr>
                <a:srgbClr val="717BA2"/>
              </a:buClr>
              <a:buSzPct val="75000"/>
              <a:buFont typeface="Wingdings 3"/>
              <a:buChar char=""/>
              <a:tabLst>
                <a:tab pos="286385" algn="l"/>
                <a:tab pos="287020" algn="l"/>
              </a:tabLst>
            </a:pPr>
            <a:r>
              <a:rPr lang="zh-TW" altLang="en-US" sz="2200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至「服務項目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」</a:t>
            </a:r>
            <a:r>
              <a:rPr lang="zh-TW" altLang="en-US" sz="2200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，選</a:t>
            </a:r>
            <a:r>
              <a:rPr sz="2200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「</a:t>
            </a:r>
            <a:r>
              <a:rPr lang="zh-TW" altLang="en-US" sz="2200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國際專班學雜費分期繳費專區</a:t>
            </a:r>
            <a:r>
              <a:rPr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」</a:t>
            </a:r>
            <a:endParaRPr sz="2200" dirty="0">
              <a:latin typeface="標楷體" panose="03000509000000000000" pitchFamily="65" charset="-120"/>
              <a:ea typeface="標楷體" panose="03000509000000000000" pitchFamily="65" charset="-120"/>
              <a:cs typeface="PMingLiU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67200" y="4343400"/>
            <a:ext cx="19050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1"/>
            <a:ext cx="8001000" cy="4495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457200"/>
            <a:ext cx="8153400" cy="1237518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3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  <a:p>
            <a:pPr marL="287020" indent="-274320">
              <a:spcBef>
                <a:spcPts val="1355"/>
              </a:spcBef>
              <a:buClr>
                <a:srgbClr val="717BA2"/>
              </a:buClr>
              <a:buSzPct val="75000"/>
              <a:buFont typeface="Wingdings 3"/>
              <a:buChar char=""/>
              <a:tabLst>
                <a:tab pos="286385" algn="l"/>
                <a:tab pos="287020" algn="l"/>
              </a:tabLst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點選「學生學雜費分期查詢系統」</a:t>
            </a:r>
            <a:endParaRPr sz="2200" dirty="0">
              <a:latin typeface="標楷體" panose="03000509000000000000" pitchFamily="65" charset="-120"/>
              <a:ea typeface="標楷體" panose="03000509000000000000" pitchFamily="65" charset="-120"/>
              <a:cs typeface="PMingLiU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0600" y="5334000"/>
            <a:ext cx="2133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6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23" y="1687500"/>
            <a:ext cx="7806303" cy="4597959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527944" y="1295400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35940" y="628650"/>
            <a:ext cx="434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200" kern="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en-US" altLang="zh-TW" sz="3200" kern="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en-US" sz="3200" kern="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8594" y="1189491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登入查詢系統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，輸入學號、密碼、驗證碼後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，查詢分期繳費狀態</a:t>
            </a:r>
          </a:p>
        </p:txBody>
      </p:sp>
    </p:spTree>
    <p:extLst>
      <p:ext uri="{BB962C8B-B14F-4D97-AF65-F5344CB8AC3E}">
        <p14:creationId xmlns:p14="http://schemas.microsoft.com/office/powerpoint/2010/main" val="9659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35940" y="628650"/>
            <a:ext cx="43434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200" kern="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en-US" altLang="zh-TW" sz="3200" kern="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en-US" sz="3200" kern="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48594" y="1175523"/>
            <a:ext cx="4416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查詢後，確認繳費狀態，如下表：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527944" y="1295400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6410"/>
            <a:ext cx="8030817" cy="46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628650"/>
            <a:ext cx="434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6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280" y="2743200"/>
            <a:ext cx="6984745" cy="331241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48594" y="1143000"/>
            <a:ext cx="7850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將金融卡插入讀卡機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晶片朝上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vi-VN" altLang="zh-TW" sz="2400" dirty="0" smtClean="0"/>
              <a:t>Cắm thẻ tài chính vào đầu đọc thẻ (chip hướng lên trên)</a:t>
            </a:r>
            <a:endParaRPr lang="zh-TW" altLang="en-US" sz="2400" dirty="0"/>
          </a:p>
        </p:txBody>
      </p:sp>
      <p:sp>
        <p:nvSpPr>
          <p:cNvPr id="6" name="object 2"/>
          <p:cNvSpPr/>
          <p:nvPr/>
        </p:nvSpPr>
        <p:spPr>
          <a:xfrm>
            <a:off x="527944" y="1295400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1"/>
            <a:ext cx="8001000" cy="4495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457200"/>
            <a:ext cx="8153400" cy="1237518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7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  <a:p>
            <a:pPr marL="287020" indent="-274320">
              <a:spcBef>
                <a:spcPts val="1355"/>
              </a:spcBef>
              <a:buClr>
                <a:srgbClr val="717BA2"/>
              </a:buClr>
              <a:buSzPct val="75000"/>
              <a:buFont typeface="Wingdings 3"/>
              <a:buChar char=""/>
              <a:tabLst>
                <a:tab pos="286385" algn="l"/>
                <a:tab pos="287020" algn="l"/>
              </a:tabLst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點選「國際專班及一般生學雜費分期繳費連結」</a:t>
            </a:r>
            <a:endParaRPr sz="2200" dirty="0">
              <a:latin typeface="標楷體" panose="03000509000000000000" pitchFamily="65" charset="-120"/>
              <a:ea typeface="標楷體" panose="03000509000000000000" pitchFamily="65" charset="-120"/>
              <a:cs typeface="PMingLiU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0600" y="5638800"/>
            <a:ext cx="3200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388" y="1315935"/>
            <a:ext cx="120319" cy="1908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580085"/>
            <a:ext cx="7594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 smtClean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8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741" y="2104310"/>
            <a:ext cx="8215059" cy="418281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629341" y="3810000"/>
            <a:ext cx="1036955" cy="1244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>
              <a:lnSpc>
                <a:spcPts val="1600"/>
              </a:lnSpc>
              <a:spcBef>
                <a:spcPts val="100"/>
              </a:spcBef>
            </a:pPr>
            <a:r>
              <a:rPr b="1" spc="114" dirty="0">
                <a:solidFill>
                  <a:srgbClr val="FF0000"/>
                </a:solidFill>
                <a:latin typeface="Yu Gothic UI"/>
                <a:cs typeface="Yu Gothic UI"/>
              </a:rPr>
              <a:t>→1</a:t>
            </a:r>
            <a:endParaRPr dirty="0">
              <a:latin typeface="Yu Gothic UI"/>
              <a:cs typeface="Yu Gothic UI"/>
            </a:endParaRPr>
          </a:p>
          <a:p>
            <a:pPr marL="12700">
              <a:lnSpc>
                <a:spcPts val="1600"/>
              </a:lnSpc>
            </a:pPr>
            <a:r>
              <a:rPr b="1" spc="-70" dirty="0">
                <a:solidFill>
                  <a:srgbClr val="FF0000"/>
                </a:solidFill>
                <a:latin typeface="Yu Gothic UI"/>
                <a:cs typeface="Yu Gothic UI"/>
              </a:rPr>
              <a:t>→2</a:t>
            </a:r>
            <a:endParaRPr dirty="0">
              <a:latin typeface="Yu Gothic UI"/>
              <a:cs typeface="Yu Gothic UI"/>
            </a:endParaRPr>
          </a:p>
          <a:p>
            <a:pPr marL="567055">
              <a:lnSpc>
                <a:spcPts val="1600"/>
              </a:lnSpc>
            </a:pPr>
            <a:r>
              <a:rPr b="1" dirty="0">
                <a:solidFill>
                  <a:srgbClr val="FF0000"/>
                </a:solidFill>
                <a:latin typeface="Yu Gothic UI"/>
                <a:cs typeface="Yu Gothic UI"/>
              </a:rPr>
              <a:t>→</a:t>
            </a:r>
            <a:r>
              <a:rPr b="1" spc="-135" dirty="0">
                <a:solidFill>
                  <a:srgbClr val="FF0000"/>
                </a:solidFill>
                <a:latin typeface="Yu Gothic UI"/>
                <a:cs typeface="Yu Gothic UI"/>
              </a:rPr>
              <a:t>3</a:t>
            </a:r>
            <a:endParaRPr dirty="0">
              <a:latin typeface="Yu Gothic UI"/>
              <a:cs typeface="Yu Gothic UI"/>
            </a:endParaRPr>
          </a:p>
          <a:p>
            <a:pPr marL="12700">
              <a:lnSpc>
                <a:spcPts val="1600"/>
              </a:lnSpc>
            </a:pPr>
            <a:r>
              <a:rPr b="1" spc="-95" dirty="0">
                <a:solidFill>
                  <a:srgbClr val="FF0000"/>
                </a:solidFill>
                <a:latin typeface="Yu Gothic UI"/>
                <a:cs typeface="Yu Gothic UI"/>
              </a:rPr>
              <a:t>→4</a:t>
            </a:r>
            <a:endParaRPr dirty="0">
              <a:latin typeface="Yu Gothic UI"/>
              <a:cs typeface="Yu Gothic UI"/>
            </a:endParaRPr>
          </a:p>
          <a:p>
            <a:pPr marL="567055">
              <a:lnSpc>
                <a:spcPts val="1600"/>
              </a:lnSpc>
            </a:pPr>
            <a:r>
              <a:rPr b="1" dirty="0">
                <a:solidFill>
                  <a:srgbClr val="FF0000"/>
                </a:solidFill>
                <a:latin typeface="Yu Gothic UI"/>
                <a:cs typeface="Yu Gothic UI"/>
              </a:rPr>
              <a:t>→</a:t>
            </a:r>
            <a:r>
              <a:rPr b="1" spc="-135" dirty="0">
                <a:solidFill>
                  <a:srgbClr val="FF0000"/>
                </a:solidFill>
                <a:latin typeface="Yu Gothic UI"/>
                <a:cs typeface="Yu Gothic UI"/>
              </a:rPr>
              <a:t>5</a:t>
            </a:r>
            <a:endParaRPr dirty="0">
              <a:latin typeface="Yu Gothic UI"/>
              <a:cs typeface="Yu Gothic UI"/>
            </a:endParaRPr>
          </a:p>
          <a:p>
            <a:pPr marL="13335">
              <a:lnSpc>
                <a:spcPts val="1600"/>
              </a:lnSpc>
            </a:pPr>
            <a:r>
              <a:rPr b="1" spc="-70" dirty="0">
                <a:solidFill>
                  <a:srgbClr val="FF0000"/>
                </a:solidFill>
                <a:latin typeface="Yu Gothic UI"/>
                <a:cs typeface="Yu Gothic UI"/>
              </a:rPr>
              <a:t>→6</a:t>
            </a:r>
            <a:endParaRPr dirty="0">
              <a:latin typeface="Yu Gothic UI"/>
              <a:cs typeface="Yu Gothic UI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602" y="1211759"/>
            <a:ext cx="81403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也可一次繳多期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2 3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期，金額為加總後之總金額，但不同學年度及學期請分次繳交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324</Words>
  <Application>Microsoft Office PowerPoint</Application>
  <PresentationFormat>如螢幕大小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Yu Gothic UI</vt:lpstr>
      <vt:lpstr>MingLiU</vt:lpstr>
      <vt:lpstr>MingLiU_HKSCS</vt:lpstr>
      <vt:lpstr>新細明體</vt:lpstr>
      <vt:lpstr>新細明體</vt:lpstr>
      <vt:lpstr>標楷體</vt:lpstr>
      <vt:lpstr>Arial</vt:lpstr>
      <vt:lpstr>Calibri</vt:lpstr>
      <vt:lpstr>Times New Roman</vt:lpstr>
      <vt:lpstr>Wingdings 3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學費分期繳費程序</dc:title>
  <dc:creator>lit</dc:creator>
  <cp:lastModifiedBy>User</cp:lastModifiedBy>
  <cp:revision>28</cp:revision>
  <dcterms:created xsi:type="dcterms:W3CDTF">2021-09-16T08:33:47Z</dcterms:created>
  <dcterms:modified xsi:type="dcterms:W3CDTF">2021-11-02T08:47:27Z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2021-09-16T00:00:00Z</vt:filetime>
  </property>
</Properties>
</file>