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61" r:id="rId2"/>
    <p:sldId id="582" r:id="rId3"/>
    <p:sldId id="588" r:id="rId4"/>
    <p:sldId id="586" r:id="rId5"/>
    <p:sldId id="567" r:id="rId6"/>
    <p:sldId id="571" r:id="rId7"/>
    <p:sldId id="580" r:id="rId8"/>
    <p:sldId id="589" r:id="rId9"/>
    <p:sldId id="585" r:id="rId10"/>
    <p:sldId id="590" r:id="rId11"/>
    <p:sldId id="591" r:id="rId12"/>
    <p:sldId id="584" r:id="rId13"/>
    <p:sldId id="572" r:id="rId14"/>
    <p:sldId id="592" r:id="rId15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9900CC"/>
    <a:srgbClr val="9900FF"/>
    <a:srgbClr val="EEECE1"/>
    <a:srgbClr val="0000CC"/>
    <a:srgbClr val="3333CC"/>
    <a:srgbClr val="66FFFF"/>
    <a:srgbClr val="FFFFCC"/>
    <a:srgbClr val="FF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2" autoAdjust="0"/>
    <p:restoredTop sz="94614" autoAdjust="0"/>
  </p:normalViewPr>
  <p:slideViewPr>
    <p:cSldViewPr>
      <p:cViewPr varScale="1">
        <p:scale>
          <a:sx n="90" d="100"/>
          <a:sy n="90" d="100"/>
        </p:scale>
        <p:origin x="5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7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F85165-587F-43D5-9BDA-016870AC9705}" type="datetimeFigureOut">
              <a:rPr lang="zh-TW" altLang="en-US"/>
              <a:pPr>
                <a:defRPr/>
              </a:pPr>
              <a:t>2022/1/11</a:t>
            </a:fld>
            <a:endParaRPr lang="en-US" altLang="zh-TW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7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9C36C8-EC1C-4175-9370-B5FD21D64D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655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1277" y="0"/>
            <a:ext cx="2944813" cy="49688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CE7783D-DF85-401A-9327-26B5CE3CBAF5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312" tIns="45656" rIns="91312" bIns="45656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1277" y="9428163"/>
            <a:ext cx="2944813" cy="496887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C570BC5-A60C-4994-AB3B-7C40B41B41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512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70BC5-A60C-4994-AB3B-7C40B41B413F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499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70BC5-A60C-4994-AB3B-7C40B41B413F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27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70BC5-A60C-4994-AB3B-7C40B41B413F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267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70BC5-A60C-4994-AB3B-7C40B41B413F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70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70BC5-A60C-4994-AB3B-7C40B41B413F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998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70BC5-A60C-4994-AB3B-7C40B41B413F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B5971-A630-4595-9C47-86EB5359A9B4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7419E-E9E7-4195-849C-D475B2FDBE29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FB66-6813-415E-9B99-166D875020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736600"/>
            <a:ext cx="9144000" cy="6121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8B32E-D6F8-4151-A832-E364C98BCBBB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0F30-A6DE-4316-9201-6D58B72E6F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3587C-7A2A-4BEE-AB70-4CBFEFED8384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769E5-5491-4D70-8457-AE1EECB4EC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8FF1E-4A0D-48D2-8F53-BAF228117E0C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966D5-5774-421B-8CB3-A87B7833C8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E54C2-A164-41E3-8882-11D7757459CF}" type="datetimeFigureOut">
              <a:rPr lang="zh-TW" altLang="en-US"/>
              <a:pPr>
                <a:defRPr/>
              </a:pPr>
              <a:t>2022/1/11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E6B9E-A8C4-43F9-8FAC-FA55BA34F1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/>
          <p:cNvSpPr txBox="1">
            <a:spLocks noChangeArrowheads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r">
              <a:defRPr sz="1400">
                <a:latin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A1E2C09-BC9E-48A4-AD37-856FAD2CD75B}" type="slidenum">
              <a:rPr kumimoji="0" lang="en-US" altLang="zh-TW" smtClean="0"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dirty="0">
              <a:ea typeface="+mn-ea"/>
            </a:endParaRPr>
          </a:p>
        </p:txBody>
      </p:sp>
      <p:pic>
        <p:nvPicPr>
          <p:cNvPr id="29698" name="Picture 2" descr="「工業局」的圖片搜尋結果"/>
          <p:cNvPicPr>
            <a:picLocks noChangeAspect="1" noChangeArrowheads="1"/>
          </p:cNvPicPr>
          <p:nvPr userDrawn="1"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147" y="-24"/>
            <a:ext cx="1074685" cy="771347"/>
          </a:xfrm>
          <a:prstGeom prst="rect">
            <a:avLst/>
          </a:prstGeom>
          <a:noFill/>
        </p:spPr>
      </p:pic>
      <p:sp>
        <p:nvSpPr>
          <p:cNvPr id="4" name="矩形 3"/>
          <p:cNvSpPr/>
          <p:nvPr userDrawn="1"/>
        </p:nvSpPr>
        <p:spPr>
          <a:xfrm>
            <a:off x="0" y="663556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tint val="66000"/>
                  <a:satMod val="160000"/>
                </a:schemeClr>
              </a:gs>
              <a:gs pos="50000">
                <a:schemeClr val="accent2">
                  <a:lumMod val="50000"/>
                  <a:tint val="44500"/>
                  <a:satMod val="160000"/>
                </a:schemeClr>
              </a:gs>
              <a:gs pos="100000">
                <a:schemeClr val="accent2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4572000" y="663556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  <a:tint val="66000"/>
                  <a:satMod val="160000"/>
                </a:schemeClr>
              </a:gs>
              <a:gs pos="50000">
                <a:schemeClr val="tx2">
                  <a:lumMod val="50000"/>
                  <a:tint val="44500"/>
                  <a:satMod val="160000"/>
                </a:schemeClr>
              </a:gs>
              <a:gs pos="100000">
                <a:schemeClr val="tx2">
                  <a:lumMod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53" r:id="rId2"/>
    <p:sldLayoutId id="2147484455" r:id="rId3"/>
    <p:sldLayoutId id="2147484457" r:id="rId4"/>
    <p:sldLayoutId id="2147484458" r:id="rId5"/>
    <p:sldLayoutId id="2147484459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6381328"/>
            <a:ext cx="9180512" cy="50405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中華民國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111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年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  </a:t>
            </a:r>
            <a:r>
              <a:rPr kumimoji="0" lang="zh-TW" altLang="en-US" sz="2000" b="1" dirty="0">
                <a:ea typeface="標楷體" pitchFamily="65" charset="-120"/>
                <a:cs typeface="Arial" pitchFamily="34" charset="0"/>
              </a:rPr>
              <a:t>○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  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月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  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○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  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標楷體" pitchFamily="65" charset="-120"/>
                <a:cs typeface="Arial" pitchFamily="34" charset="0"/>
              </a:rPr>
              <a:t>日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85786" y="3622135"/>
            <a:ext cx="7858180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0" lang="zh-TW" altLang="en-US" sz="2200" b="1" dirty="0">
                <a:ea typeface="標楷體" pitchFamily="65" charset="-120"/>
                <a:cs typeface="Arial" pitchFamily="34" charset="0"/>
              </a:rPr>
              <a:t>學校／單位：</a:t>
            </a:r>
            <a:endParaRPr kumimoji="0" lang="en-US" altLang="zh-TW" sz="2200" b="1" dirty="0">
              <a:ea typeface="標楷體" pitchFamily="65" charset="-12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 sz="2200" b="1" dirty="0">
                <a:ea typeface="標楷體" pitchFamily="65" charset="-120"/>
                <a:cs typeface="Arial" pitchFamily="34" charset="0"/>
              </a:rPr>
              <a:t>園區分區：</a:t>
            </a:r>
            <a:endParaRPr kumimoji="0" lang="en-US" altLang="zh-TW" sz="2200" b="1" dirty="0">
              <a:ea typeface="標楷體" pitchFamily="65" charset="-12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 sz="2200" b="1" dirty="0">
                <a:ea typeface="標楷體" pitchFamily="65" charset="-120"/>
                <a:cs typeface="Arial" pitchFamily="34" charset="0"/>
              </a:rPr>
              <a:t>計畫主持人：</a:t>
            </a:r>
            <a:endParaRPr kumimoji="0" lang="en-US" altLang="zh-TW" sz="2200" b="1" dirty="0">
              <a:ea typeface="標楷體" pitchFamily="65" charset="-12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 sz="2200" b="1" dirty="0">
                <a:ea typeface="標楷體" pitchFamily="65" charset="-120"/>
                <a:cs typeface="Arial" pitchFamily="34" charset="0"/>
              </a:rPr>
              <a:t>報告者／職稱：</a:t>
            </a:r>
            <a:endParaRPr kumimoji="0" lang="en-US" altLang="zh-TW" sz="2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2400" y="746272"/>
            <a:ext cx="8740080" cy="1159679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algn="ctr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zh-TW" sz="3600" b="1" dirty="0" smtClean="0">
                <a:solidFill>
                  <a:srgbClr val="0000CC"/>
                </a:solidFill>
                <a:ea typeface="標楷體" pitchFamily="65" charset="-120"/>
                <a:cs typeface="Arial" pitchFamily="34" charset="0"/>
              </a:rPr>
              <a:t>111</a:t>
            </a:r>
            <a:r>
              <a:rPr lang="zh-TW" altLang="en-US" sz="3600" b="1" dirty="0" smtClean="0">
                <a:solidFill>
                  <a:srgbClr val="0000CC"/>
                </a:solidFill>
                <a:ea typeface="標楷體" pitchFamily="65" charset="-120"/>
                <a:cs typeface="Arial" pitchFamily="34" charset="0"/>
              </a:rPr>
              <a:t>年度</a:t>
            </a:r>
            <a:r>
              <a:rPr lang="zh-TW" altLang="en-US" sz="3600" b="1" dirty="0">
                <a:solidFill>
                  <a:srgbClr val="0000CC"/>
                </a:solidFill>
                <a:ea typeface="標楷體" pitchFamily="65" charset="-120"/>
                <a:cs typeface="Arial" pitchFamily="34" charset="0"/>
              </a:rPr>
              <a:t>產業園區產業輔導創新計畫</a:t>
            </a:r>
            <a:endParaRPr lang="en-US" altLang="zh-TW" sz="3600" b="1" dirty="0">
              <a:solidFill>
                <a:srgbClr val="0000CC"/>
              </a:solidFill>
              <a:ea typeface="標楷體" pitchFamily="65" charset="-120"/>
              <a:cs typeface="Arial" pitchFamily="34" charset="0"/>
            </a:endParaRPr>
          </a:p>
          <a:p>
            <a:pPr algn="ctr">
              <a:lnSpc>
                <a:spcPts val="4000"/>
              </a:lnSpc>
              <a:spcBef>
                <a:spcPts val="0"/>
              </a:spcBef>
              <a:defRPr/>
            </a:pPr>
            <a:r>
              <a:rPr kumimoji="0" lang="zh-TW" altLang="en-US" sz="3200" b="1" kern="0" dirty="0">
                <a:solidFill>
                  <a:srgbClr val="0000CC"/>
                </a:solidFill>
                <a:ea typeface="標楷體" pitchFamily="65" charset="-120"/>
                <a:cs typeface="Arial" pitchFamily="34" charset="0"/>
              </a:rPr>
              <a:t>產業園區專案輔導計畫</a:t>
            </a:r>
            <a:endParaRPr lang="zh-TW" altLang="en-US" sz="3200" b="1" dirty="0">
              <a:solidFill>
                <a:srgbClr val="0000CC"/>
              </a:solidFill>
              <a:ea typeface="標楷體" pitchFamily="65" charset="-120"/>
              <a:cs typeface="Arial" pitchFamily="34" charset="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467544" y="1990499"/>
            <a:ext cx="8352928" cy="1439020"/>
          </a:xfrm>
          <a:prstGeom prst="roundRect">
            <a:avLst>
              <a:gd name="adj" fmla="val 843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71463"/>
            <a:r>
              <a:rPr lang="zh-TW" altLang="en-US" sz="3600" b="1" dirty="0">
                <a:solidFill>
                  <a:srgbClr val="0000CC"/>
                </a:solidFill>
                <a:ea typeface="標楷體" pitchFamily="65" charset="-120"/>
                <a:cs typeface="Arial" pitchFamily="34" charset="0"/>
              </a:rPr>
              <a:t>計畫名稱：</a:t>
            </a:r>
            <a:endParaRPr lang="zh-TW" altLang="en-US" sz="36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附件一、其他工作規劃說明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1748523-3135-4261-AFAA-D78F181D4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31797"/>
            <a:ext cx="9144000" cy="442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indent="-342900">
              <a:lnSpc>
                <a:spcPts val="3000"/>
              </a:lnSpc>
              <a:buFont typeface="Wingdings" pitchFamily="2" charset="2"/>
              <a:buChar char="n"/>
              <a:defRPr/>
            </a:pPr>
            <a:r>
              <a:rPr lang="zh-TW" altLang="en-US" sz="2000" b="1" dirty="0">
                <a:ea typeface="標楷體" pitchFamily="65" charset="-120"/>
                <a:cs typeface="Arial" pitchFamily="34" charset="0"/>
              </a:rPr>
              <a:t>園區廠商需求訪視規劃：</a:t>
            </a:r>
            <a:r>
              <a:rPr lang="zh-TW" altLang="en-US" sz="2000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預定訪視重點產業及廠商</a:t>
            </a:r>
            <a:endParaRPr lang="en-US" altLang="zh-TW" sz="1600" dirty="0">
              <a:solidFill>
                <a:srgbClr val="C00000"/>
              </a:solidFill>
              <a:ea typeface="標楷體" pitchFamily="65" charset="-120"/>
              <a:cs typeface="Arial" pitchFamily="34" charset="0"/>
            </a:endParaRPr>
          </a:p>
        </p:txBody>
      </p:sp>
      <p:graphicFrame>
        <p:nvGraphicFramePr>
          <p:cNvPr id="2" name="表格 5">
            <a:extLst>
              <a:ext uri="{FF2B5EF4-FFF2-40B4-BE49-F238E27FC236}">
                <a16:creationId xmlns:a16="http://schemas.microsoft.com/office/drawing/2014/main" xmlns="" id="{E53DC261-FB78-4743-89B7-BF49B15F9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625853"/>
              </p:ext>
            </p:extLst>
          </p:nvPr>
        </p:nvGraphicFramePr>
        <p:xfrm>
          <a:off x="467544" y="1245488"/>
          <a:ext cx="8280920" cy="181318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3162211976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xmlns="" val="3787208214"/>
                    </a:ext>
                  </a:extLst>
                </a:gridCol>
              </a:tblGrid>
              <a:tr h="37318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產業別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預定廠商名單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47143422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237704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622686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4D639F5F-6330-4D9E-8064-36D244F72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4984"/>
            <a:ext cx="9144000" cy="442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indent="-342900">
              <a:lnSpc>
                <a:spcPts val="3000"/>
              </a:lnSpc>
              <a:buFont typeface="Wingdings" pitchFamily="2" charset="2"/>
              <a:buChar char="n"/>
              <a:defRPr/>
            </a:pPr>
            <a:r>
              <a:rPr lang="zh-TW" altLang="en-US" sz="2000" b="1" dirty="0">
                <a:ea typeface="標楷體" pitchFamily="65" charset="-120"/>
                <a:cs typeface="Arial" pitchFamily="34" charset="0"/>
              </a:rPr>
              <a:t>人才培訓課程規劃：</a:t>
            </a:r>
            <a:r>
              <a:rPr lang="zh-TW" altLang="en-US" sz="2000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配合專案推動重點，預定開設專業課程之主題</a:t>
            </a:r>
            <a:endParaRPr lang="en-US" altLang="zh-TW" sz="1600" b="1" dirty="0">
              <a:solidFill>
                <a:srgbClr val="C00000"/>
              </a:solidFill>
              <a:ea typeface="標楷體" pitchFamily="65" charset="-120"/>
              <a:cs typeface="Arial" pitchFamily="34" charset="0"/>
            </a:endParaRPr>
          </a:p>
        </p:txBody>
      </p:sp>
      <p:graphicFrame>
        <p:nvGraphicFramePr>
          <p:cNvPr id="8" name="表格 5">
            <a:extLst>
              <a:ext uri="{FF2B5EF4-FFF2-40B4-BE49-F238E27FC236}">
                <a16:creationId xmlns:a16="http://schemas.microsoft.com/office/drawing/2014/main" xmlns="" id="{E9420E74-D01F-41CE-89E9-8DBFF93CC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75159"/>
              </p:ext>
            </p:extLst>
          </p:nvPr>
        </p:nvGraphicFramePr>
        <p:xfrm>
          <a:off x="467544" y="3798675"/>
          <a:ext cx="8280920" cy="111956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3162211976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xmlns="" val="3787208214"/>
                    </a:ext>
                  </a:extLst>
                </a:gridCol>
              </a:tblGrid>
              <a:tr h="37318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項次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預定課程主題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471434229"/>
                  </a:ext>
                </a:extLst>
              </a:tr>
              <a:tr h="373188"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2377041"/>
                  </a:ext>
                </a:extLst>
              </a:tr>
              <a:tr h="373188"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6524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561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附件二、計畫進度甘特圖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2A403A8F-0145-43DE-B5EA-2F5E03069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97555"/>
              </p:ext>
            </p:extLst>
          </p:nvPr>
        </p:nvGraphicFramePr>
        <p:xfrm>
          <a:off x="395536" y="1052736"/>
          <a:ext cx="8424938" cy="44721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285138">
                  <a:extLst>
                    <a:ext uri="{9D8B030D-6E8A-4147-A177-3AD203B41FA5}">
                      <a16:colId xmlns:a16="http://schemas.microsoft.com/office/drawing/2014/main" xmlns="" val="1291327502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2568582236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4103162910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1146168517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616342290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3371364538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1599219221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1546425390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1878773585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2777617006"/>
                    </a:ext>
                  </a:extLst>
                </a:gridCol>
                <a:gridCol w="613980">
                  <a:extLst>
                    <a:ext uri="{9D8B030D-6E8A-4147-A177-3AD203B41FA5}">
                      <a16:colId xmlns:a16="http://schemas.microsoft.com/office/drawing/2014/main" xmlns="" val="620266996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US" altLang="zh-TW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zh-TW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月份</a:t>
                      </a:r>
                    </a:p>
                    <a:p>
                      <a:pPr marL="152400">
                        <a:lnSpc>
                          <a:spcPts val="2500"/>
                        </a:lnSpc>
                      </a:pPr>
                      <a:r>
                        <a:rPr lang="zh-TW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工作項目</a:t>
                      </a:r>
                    </a:p>
                  </a:txBody>
                  <a:tcPr marL="17780" marR="17780" marT="0" marB="0" anchor="ctr"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7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8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9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TW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月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481054989"/>
                  </a:ext>
                </a:extLst>
              </a:tr>
              <a:tr h="639071">
                <a:tc>
                  <a:txBody>
                    <a:bodyPr/>
                    <a:lstStyle/>
                    <a:p>
                      <a:pPr marL="131445" indent="-132715">
                        <a:lnSpc>
                          <a:spcPts val="14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2412313526"/>
                  </a:ext>
                </a:extLst>
              </a:tr>
              <a:tr h="622597">
                <a:tc>
                  <a:txBody>
                    <a:bodyPr/>
                    <a:lstStyle/>
                    <a:p>
                      <a:pPr marL="257175" indent="-257175">
                        <a:lnSpc>
                          <a:spcPts val="14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928454011"/>
                  </a:ext>
                </a:extLst>
              </a:tr>
              <a:tr h="622597">
                <a:tc>
                  <a:txBody>
                    <a:bodyPr/>
                    <a:lstStyle/>
                    <a:p>
                      <a:pPr marL="257175" indent="-257175">
                        <a:lnSpc>
                          <a:spcPts val="14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1278808778"/>
                  </a:ext>
                </a:extLst>
              </a:tr>
              <a:tr h="622597">
                <a:tc>
                  <a:txBody>
                    <a:bodyPr/>
                    <a:lstStyle/>
                    <a:p>
                      <a:pPr marL="257175" indent="-257175">
                        <a:lnSpc>
                          <a:spcPts val="14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000" kern="100" dirty="0"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29044754"/>
                  </a:ext>
                </a:extLst>
              </a:tr>
              <a:tr h="622597">
                <a:tc>
                  <a:txBody>
                    <a:bodyPr/>
                    <a:lstStyle/>
                    <a:p>
                      <a:pPr marL="257175" indent="-257175">
                        <a:lnSpc>
                          <a:spcPts val="14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127505984"/>
                  </a:ext>
                </a:extLst>
              </a:tr>
              <a:tr h="622597">
                <a:tc>
                  <a:txBody>
                    <a:bodyPr/>
                    <a:lstStyle/>
                    <a:p>
                      <a:pPr marL="257175" indent="-257175">
                        <a:lnSpc>
                          <a:spcPts val="14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zh-TW" sz="20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860705953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2CA32311-31FC-45A1-9DA9-B8727F55D875}"/>
              </a:ext>
            </a:extLst>
          </p:cNvPr>
          <p:cNvSpPr txBox="1"/>
          <p:nvPr/>
        </p:nvSpPr>
        <p:spPr>
          <a:xfrm>
            <a:off x="305195" y="5524872"/>
            <a:ext cx="4582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40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140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為利後續計畫執行，訪視工作應於上半年前完成</a:t>
            </a:r>
            <a:r>
              <a:rPr lang="en-US" altLang="zh-TW" sz="140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98329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附件三、輔導團隊說明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indent="-342900">
              <a:lnSpc>
                <a:spcPts val="3000"/>
              </a:lnSpc>
              <a:buFont typeface="Wingdings" pitchFamily="2" charset="2"/>
              <a:buChar char="n"/>
              <a:defRPr/>
            </a:pPr>
            <a:r>
              <a:rPr lang="zh-TW" altLang="en-US" sz="2400" b="1" dirty="0">
                <a:ea typeface="標楷體" pitchFamily="65" charset="-120"/>
                <a:cs typeface="Arial" pitchFamily="34" charset="0"/>
              </a:rPr>
              <a:t>團隊主要成員組成與分工：</a:t>
            </a:r>
            <a:r>
              <a:rPr lang="en-US" altLang="zh-TW" b="1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b="1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計畫主持人應由學校研發長以上層級人員擔任</a:t>
            </a:r>
            <a:r>
              <a:rPr lang="en-US" altLang="zh-TW" b="1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)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992340"/>
              </p:ext>
            </p:extLst>
          </p:nvPr>
        </p:nvGraphicFramePr>
        <p:xfrm>
          <a:off x="428598" y="1214417"/>
          <a:ext cx="8358243" cy="5029753"/>
        </p:xfrm>
        <a:graphic>
          <a:graphicData uri="http://schemas.openxmlformats.org/drawingml/2006/table">
            <a:tbl>
              <a:tblPr/>
              <a:tblGrid>
                <a:gridCol w="6429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97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632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467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8581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5719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編列直接薪資之人員</a:t>
                      </a:r>
                      <a:endParaRPr lang="zh-TW" sz="1800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項次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人力類別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姓名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詳細具體工作性質、項目範圍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參與</a:t>
                      </a:r>
                      <a:endParaRPr lang="en-US" altLang="zh-TW" sz="1600" b="1" kern="100" dirty="0">
                        <a:solidFill>
                          <a:schemeClr val="bg1"/>
                        </a:solidFill>
                        <a:latin typeface="Arial"/>
                        <a:ea typeface="標楷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人月</a:t>
                      </a:r>
                      <a:endParaRPr lang="zh-TW" altLang="en-US" sz="1600" b="1" kern="1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薪資</a:t>
                      </a:r>
                      <a:endParaRPr lang="en-US" altLang="zh-TW" sz="1600" b="1" kern="100" dirty="0">
                        <a:solidFill>
                          <a:schemeClr val="bg1"/>
                        </a:solidFill>
                        <a:latin typeface="Arial"/>
                        <a:ea typeface="標楷體"/>
                        <a:cs typeface="Arial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(</a:t>
                      </a: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元</a:t>
                      </a:r>
                      <a:r>
                        <a:rPr lang="en-US" alt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/</a:t>
                      </a: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月</a:t>
                      </a:r>
                      <a:r>
                        <a:rPr lang="en-US" alt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)</a:t>
                      </a:r>
                      <a:endParaRPr lang="zh-TW" altLang="en-US" sz="1600" b="1" kern="100" dirty="0">
                        <a:solidFill>
                          <a:schemeClr val="bg1"/>
                        </a:solidFill>
                        <a:latin typeface="Arial"/>
                        <a:ea typeface="標楷體"/>
                        <a:cs typeface="Arial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2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latin typeface="Arial"/>
                          <a:ea typeface="標楷體"/>
                          <a:cs typeface="Arial"/>
                        </a:rPr>
                        <a:t>計畫</a:t>
                      </a:r>
                      <a:r>
                        <a:rPr lang="zh-TW" sz="1600" kern="100" dirty="0" smtClean="0">
                          <a:latin typeface="Arial"/>
                          <a:ea typeface="標楷體"/>
                          <a:cs typeface="Arial"/>
                        </a:rPr>
                        <a:t>主持人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latin typeface="Arial"/>
                          <a:ea typeface="標楷體"/>
                          <a:cs typeface="Arial"/>
                        </a:rPr>
                        <a:t>李</a:t>
                      </a: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○○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1600" kern="100" dirty="0">
                          <a:latin typeface="Arial"/>
                          <a:ea typeface="標楷體"/>
                          <a:cs typeface="Arial"/>
                        </a:rPr>
                        <a:t>協同</a:t>
                      </a:r>
                      <a:r>
                        <a:rPr lang="zh-TW" sz="1600" kern="100" dirty="0" smtClean="0">
                          <a:latin typeface="Arial"/>
                          <a:ea typeface="標楷體"/>
                          <a:cs typeface="Arial"/>
                        </a:rPr>
                        <a:t>主持人</a:t>
                      </a:r>
                      <a:endParaRPr lang="zh-TW" altLang="en-US" sz="16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latin typeface="Arial"/>
                          <a:ea typeface="標楷體"/>
                          <a:cs typeface="Arial"/>
                        </a:rPr>
                        <a:t>陳</a:t>
                      </a:r>
                      <a:r>
                        <a:rPr lang="en-US" sz="1600" kern="100">
                          <a:latin typeface="Arial"/>
                          <a:ea typeface="標楷體"/>
                          <a:cs typeface="Times New Roman"/>
                        </a:rPr>
                        <a:t>○○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1600" kern="100" dirty="0">
                          <a:latin typeface="Arial"/>
                          <a:ea typeface="標楷體"/>
                          <a:cs typeface="Arial"/>
                        </a:rPr>
                        <a:t>助理</a:t>
                      </a:r>
                      <a:r>
                        <a:rPr lang="zh-TW" sz="1600" kern="100" dirty="0" smtClean="0">
                          <a:latin typeface="Arial"/>
                          <a:ea typeface="標楷體"/>
                          <a:cs typeface="Arial"/>
                        </a:rPr>
                        <a:t>研究員</a:t>
                      </a:r>
                      <a:endParaRPr lang="zh-TW" altLang="en-US" sz="16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latin typeface="Arial"/>
                          <a:ea typeface="標楷體"/>
                          <a:cs typeface="Arial"/>
                        </a:rPr>
                        <a:t>王</a:t>
                      </a:r>
                      <a:r>
                        <a:rPr lang="en-US" sz="1600" kern="100">
                          <a:latin typeface="Arial"/>
                          <a:ea typeface="標楷體"/>
                          <a:cs typeface="Times New Roman"/>
                        </a:rPr>
                        <a:t>○○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5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70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輔導專家列表</a:t>
                      </a:r>
                      <a:endParaRPr lang="zh-TW" sz="1800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項次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學校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系所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專家姓名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詳細具體輔導性質及項目範圍</a:t>
                      </a:r>
                      <a:endParaRPr lang="zh-TW" sz="1600" b="1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Arial"/>
                          <a:ea typeface="標楷體"/>
                          <a:cs typeface="Times New Roman"/>
                        </a:rPr>
                        <a:t>5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60" marR="95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9560" marR="9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附件四、經費需求表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graphicFrame>
        <p:nvGraphicFramePr>
          <p:cNvPr id="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18898"/>
              </p:ext>
            </p:extLst>
          </p:nvPr>
        </p:nvGraphicFramePr>
        <p:xfrm>
          <a:off x="323528" y="836712"/>
          <a:ext cx="8640959" cy="2846691"/>
        </p:xfrm>
        <a:graphic>
          <a:graphicData uri="http://schemas.openxmlformats.org/drawingml/2006/table">
            <a:tbl>
              <a:tblPr/>
              <a:tblGrid>
                <a:gridCol w="2567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99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704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0937">
                <a:tc>
                  <a:txBody>
                    <a:bodyPr/>
                    <a:lstStyle/>
                    <a:p>
                      <a:pPr marL="0" marR="0" lvl="0" indent="88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項目</a:t>
                      </a:r>
                    </a:p>
                  </a:txBody>
                  <a:tcPr marL="90000" marR="9000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金額</a:t>
                      </a:r>
                      <a:r>
                        <a:rPr kumimoji="1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元</a:t>
                      </a:r>
                      <a:r>
                        <a:rPr kumimoji="1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)</a:t>
                      </a:r>
                      <a:endParaRPr kumimoji="1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18000" marR="18000" marT="17993" marB="1799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百分比</a:t>
                      </a:r>
                      <a:r>
                        <a:rPr kumimoji="1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%</a:t>
                      </a:r>
                      <a:endParaRPr kumimoji="1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18000" marR="18000" marT="17993" marB="1799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計算標準</a:t>
                      </a:r>
                    </a:p>
                  </a:txBody>
                  <a:tcPr marL="18000" marR="18000" marT="17993" marB="1799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48327">
                <a:tc>
                  <a:txBody>
                    <a:bodyPr/>
                    <a:lstStyle/>
                    <a:p>
                      <a:pPr marL="271463" marR="0" lvl="0" indent="-2714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38125" algn="l"/>
                        </a:tabLst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直接薪資</a:t>
                      </a:r>
                    </a:p>
                    <a:p>
                      <a:pPr marL="271463" marR="0" lvl="0" indent="-2714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38125" algn="l"/>
                        </a:tabLst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管理費</a:t>
                      </a:r>
                    </a:p>
                    <a:p>
                      <a:pPr marL="271463" marR="0" lvl="0" indent="-2714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238125" algn="l"/>
                        </a:tabLst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其他直接費用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  <a:p>
                      <a:pPr marL="2698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人事費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  <a:p>
                      <a:pPr marL="2698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旅運費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  <a:p>
                      <a:pPr marL="2698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材料費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  <a:p>
                      <a:pPr marL="2698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業務費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  <a:p>
                      <a:pPr marL="1809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238125" algn="l"/>
                        </a:tabLst>
                      </a:pP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…</a:t>
                      </a: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合  計</a:t>
                      </a:r>
                      <a:endParaRPr kumimoji="1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90000" marR="90000" marT="17993" marB="1799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229150" y="3645024"/>
            <a:ext cx="8735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buFont typeface="+mj-lt"/>
              <a:buAutoNum type="arabicParenR"/>
              <a:tabLst>
                <a:tab pos="268288" algn="l"/>
              </a:tabLst>
            </a:pP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本</a:t>
            </a:r>
            <a:r>
              <a:rPr lang="en-US" altLang="zh-TW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en-US" altLang="zh-TW" sz="1600" dirty="0" smtClean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111)</a:t>
            </a: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年度專案計畫總經費每案以新台幣</a:t>
            </a:r>
            <a:r>
              <a:rPr lang="en-US" altLang="zh-TW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80</a:t>
            </a: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萬元為上限。</a:t>
            </a:r>
            <a:endParaRPr lang="en-US" altLang="zh-TW" sz="1600" dirty="0">
              <a:solidFill>
                <a:srgbClr val="C00000"/>
              </a:solidFill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268288" indent="-268288">
              <a:buFont typeface="+mj-lt"/>
              <a:buAutoNum type="arabicParenR"/>
              <a:tabLst>
                <a:tab pos="268288" algn="l"/>
              </a:tabLst>
            </a:pP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請依</a:t>
            </a:r>
            <a:r>
              <a:rPr lang="en-US" altLang="zh-TW" sz="1600" dirty="0" smtClean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111</a:t>
            </a:r>
            <a:r>
              <a:rPr lang="zh-TW" altLang="en-US" sz="1600" dirty="0" smtClean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年度</a:t>
            </a: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申請須知規定編列經費需求表。</a:t>
            </a:r>
            <a:endParaRPr lang="en-US" altLang="zh-TW" sz="1600" dirty="0">
              <a:solidFill>
                <a:srgbClr val="C00000"/>
              </a:solidFill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268288" indent="-268288">
              <a:buFont typeface="+mj-lt"/>
              <a:buAutoNum type="arabicParenR"/>
              <a:tabLst>
                <a:tab pos="268288" algn="l"/>
              </a:tabLst>
            </a:pPr>
            <a:r>
              <a:rPr lang="zh-TW" altLang="zh-TW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廠商輔導費用至少佔總經費</a:t>
            </a:r>
            <a:r>
              <a:rPr lang="en-US" altLang="zh-TW" sz="1600" dirty="0">
                <a:solidFill>
                  <a:srgbClr val="C00000"/>
                </a:solidFill>
                <a:ea typeface="標楷體" panose="03000509000000000000" pitchFamily="65" charset="-120"/>
              </a:rPr>
              <a:t>40%</a:t>
            </a:r>
            <a:r>
              <a:rPr lang="zh-TW" altLang="zh-TW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以上</a:t>
            </a: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，請簡略說明</a:t>
            </a:r>
            <a:r>
              <a:rPr lang="zh-TW" altLang="zh-TW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相關</a:t>
            </a:r>
            <a:r>
              <a:rPr lang="zh-TW" altLang="en-US" sz="1600" dirty="0">
                <a:solidFill>
                  <a:srgbClr val="C0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經費計算。</a:t>
            </a:r>
            <a:endParaRPr lang="zh-TW" alt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 smtClean="0">
                <a:ea typeface="標楷體" pitchFamily="65" charset="-120"/>
                <a:cs typeface="Arial" pitchFamily="34" charset="0"/>
              </a:rPr>
              <a:t>附件五、補充資料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282" y="714356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defRPr/>
            </a:pPr>
            <a:r>
              <a:rPr lang="en-US" altLang="zh-TW" dirty="0" smtClean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如有其他有助專案執行之規劃或其他參考資料，請自行補充說明</a:t>
            </a:r>
            <a:r>
              <a:rPr lang="en-US" altLang="zh-TW" dirty="0" smtClean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)</a:t>
            </a:r>
            <a:endParaRPr lang="en-US" altLang="zh-TW" dirty="0">
              <a:solidFill>
                <a:srgbClr val="C00000"/>
              </a:solidFill>
              <a:ea typeface="標楷體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2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4"/>
          <p:cNvSpPr txBox="1">
            <a:spLocks noChangeArrowheads="1"/>
          </p:cNvSpPr>
          <p:nvPr/>
        </p:nvSpPr>
        <p:spPr bwMode="auto">
          <a:xfrm>
            <a:off x="3203848" y="35913"/>
            <a:ext cx="2736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簡報大綱</a:t>
            </a:r>
          </a:p>
        </p:txBody>
      </p:sp>
      <p:sp>
        <p:nvSpPr>
          <p:cNvPr id="6" name="AutoShape 41"/>
          <p:cNvSpPr>
            <a:spLocks noChangeArrowheads="1"/>
          </p:cNvSpPr>
          <p:nvPr/>
        </p:nvSpPr>
        <p:spPr bwMode="gray">
          <a:xfrm>
            <a:off x="1357290" y="900584"/>
            <a:ext cx="6286544" cy="301447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black">
          <a:xfrm>
            <a:off x="2411760" y="980728"/>
            <a:ext cx="4536504" cy="28623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一、緣起</a:t>
            </a:r>
            <a:endParaRPr lang="en-US" altLang="zh-TW" sz="28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二、計畫</a:t>
            </a:r>
            <a:r>
              <a:rPr lang="zh-TW" altLang="en-US" sz="2800" b="1" dirty="0">
                <a:ea typeface="標楷體" pitchFamily="65" charset="-120"/>
                <a:cs typeface="Arial" pitchFamily="34" charset="0"/>
              </a:rPr>
              <a:t>推動重點</a:t>
            </a:r>
            <a:endParaRPr lang="en-US" altLang="zh-TW" sz="2800" b="1" dirty="0"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三、計畫目標</a:t>
            </a:r>
            <a:r>
              <a:rPr lang="zh-TW" altLang="en-US" sz="2800" b="1" dirty="0">
                <a:ea typeface="標楷體" pitchFamily="65" charset="-120"/>
                <a:cs typeface="Arial" pitchFamily="34" charset="0"/>
              </a:rPr>
              <a:t>及預期產出</a:t>
            </a:r>
            <a:endParaRPr lang="en-US" altLang="zh-TW" sz="2800" b="1" dirty="0"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四、年度工作規劃</a:t>
            </a:r>
            <a:endParaRPr lang="en-US" altLang="zh-TW" sz="28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五、預期亮點成果</a:t>
            </a:r>
            <a:endParaRPr lang="en-US" altLang="zh-TW" sz="28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7043227F-497D-4714-AE79-0A7F571C4EDF}"/>
              </a:ext>
            </a:extLst>
          </p:cNvPr>
          <p:cNvSpPr txBox="1"/>
          <p:nvPr/>
        </p:nvSpPr>
        <p:spPr>
          <a:xfrm>
            <a:off x="2365632" y="4114815"/>
            <a:ext cx="458263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附件一、其他工作規劃說明</a:t>
            </a:r>
            <a:endParaRPr lang="en-US" altLang="zh-TW" sz="24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附件二、計畫進度甘特圖</a:t>
            </a:r>
            <a:endParaRPr lang="en-US" altLang="zh-TW" sz="24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附件三、輔導團隊說明</a:t>
            </a:r>
            <a:endParaRPr lang="en-US" altLang="zh-TW" sz="24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附件四、經費需求</a:t>
            </a:r>
            <a:r>
              <a:rPr lang="zh-TW" altLang="en-US" sz="2400" b="1" dirty="0" smtClean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表</a:t>
            </a:r>
            <a:endParaRPr lang="en-US" altLang="zh-TW" sz="2400" b="1" dirty="0" smtClean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 smtClean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附件五、補充資料</a:t>
            </a:r>
            <a:endParaRPr lang="en-US" altLang="zh-TW" sz="2400" b="1" dirty="0">
              <a:solidFill>
                <a:srgbClr val="000000"/>
              </a:solidFill>
              <a:ea typeface="標楷體" pitchFamily="65" charset="-120"/>
              <a:cs typeface="Arial" pitchFamily="34" charset="0"/>
            </a:endParaRPr>
          </a:p>
        </p:txBody>
      </p:sp>
      <p:sp>
        <p:nvSpPr>
          <p:cNvPr id="8" name="AutoShape 41">
            <a:extLst>
              <a:ext uri="{FF2B5EF4-FFF2-40B4-BE49-F238E27FC236}">
                <a16:creationId xmlns:a16="http://schemas.microsoft.com/office/drawing/2014/main" xmlns="" id="{2ECBD138-6D7E-4395-91DB-0438E8B783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57290" y="4027212"/>
            <a:ext cx="6286544" cy="271415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一、緣起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4282" y="714356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defRPr/>
            </a:pP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園區背景及產業形貌說明，延續性計畫請增加說明近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2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年輔導成果。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1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頁為限。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160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二、計畫推動重點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1521" y="1109181"/>
            <a:ext cx="4159438" cy="556017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5" name="五邊形 4"/>
          <p:cNvSpPr/>
          <p:nvPr/>
        </p:nvSpPr>
        <p:spPr>
          <a:xfrm>
            <a:off x="251520" y="908720"/>
            <a:ext cx="3456384" cy="453579"/>
          </a:xfrm>
          <a:prstGeom prst="homePlat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srgbClr val="3333FF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形塑特色園區發展之議題</a:t>
            </a:r>
            <a:endParaRPr lang="zh-TW" altLang="en-US" sz="2000" dirty="0">
              <a:solidFill>
                <a:srgbClr val="3333FF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81247" y="1109181"/>
            <a:ext cx="4159438" cy="556017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81247" y="1398318"/>
            <a:ext cx="4159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2000" dirty="0">
                <a:ea typeface="標楷體" panose="03000509000000000000" pitchFamily="65" charset="-120"/>
                <a:cs typeface="Arial" panose="020B0604020202020204" pitchFamily="34" charset="0"/>
              </a:rPr>
              <a:t>對應議題發展所需，學校</a:t>
            </a:r>
            <a:r>
              <a:rPr lang="zh-TW" altLang="en-US" sz="2000" dirty="0" smtClean="0">
                <a:ea typeface="標楷體" panose="03000509000000000000" pitchFamily="65" charset="-120"/>
                <a:cs typeface="Arial" panose="020B0604020202020204" pitchFamily="34" charset="0"/>
              </a:rPr>
              <a:t>規劃投入協助之項目</a:t>
            </a:r>
            <a:r>
              <a:rPr lang="en-US" altLang="zh-TW" sz="2000" dirty="0" smtClean="0"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endParaRPr lang="zh-TW" altLang="en-US" sz="2000" dirty="0"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15" name="五邊形 14"/>
          <p:cNvSpPr/>
          <p:nvPr/>
        </p:nvSpPr>
        <p:spPr>
          <a:xfrm>
            <a:off x="4681247" y="908720"/>
            <a:ext cx="3456384" cy="453579"/>
          </a:xfrm>
          <a:prstGeom prst="homePlat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srgbClr val="3333FF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學校規劃投入協助</a:t>
            </a:r>
            <a:r>
              <a:rPr lang="zh-TW" altLang="en-US" sz="2000" dirty="0">
                <a:solidFill>
                  <a:srgbClr val="3333FF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之項目</a:t>
            </a:r>
          </a:p>
        </p:txBody>
      </p:sp>
      <p:sp>
        <p:nvSpPr>
          <p:cNvPr id="16" name="矩形 15"/>
          <p:cNvSpPr/>
          <p:nvPr/>
        </p:nvSpPr>
        <p:spPr>
          <a:xfrm>
            <a:off x="251520" y="1398318"/>
            <a:ext cx="41594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2000" dirty="0">
                <a:ea typeface="標楷體" panose="03000509000000000000" pitchFamily="65" charset="-120"/>
                <a:cs typeface="Arial" panose="020B0604020202020204" pitchFamily="34" charset="0"/>
              </a:rPr>
              <a:t>園區未來發展之共通議題或產業發展之特定議題</a:t>
            </a:r>
            <a:r>
              <a:rPr lang="en-US" altLang="zh-TW" sz="2000" dirty="0"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endParaRPr lang="zh-TW" altLang="en-US" sz="2000" dirty="0"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2" name="左-右雙向箭號 1"/>
          <p:cNvSpPr/>
          <p:nvPr/>
        </p:nvSpPr>
        <p:spPr>
          <a:xfrm>
            <a:off x="4162255" y="3468089"/>
            <a:ext cx="792088" cy="544331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75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三、計畫目標及預期產出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4282" y="714356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defRPr/>
            </a:pP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請以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3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年為規劃期程，說明分年期望達成之目標及預期產出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)</a:t>
            </a:r>
          </a:p>
        </p:txBody>
      </p:sp>
      <p:sp>
        <p:nvSpPr>
          <p:cNvPr id="2" name="向右箭號 1"/>
          <p:cNvSpPr/>
          <p:nvPr/>
        </p:nvSpPr>
        <p:spPr>
          <a:xfrm>
            <a:off x="1338468" y="1916832"/>
            <a:ext cx="6768752" cy="3278358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 15"/>
          <p:cNvSpPr/>
          <p:nvPr/>
        </p:nvSpPr>
        <p:spPr>
          <a:xfrm>
            <a:off x="1094367" y="2832859"/>
            <a:ext cx="2278280" cy="1474409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圓角矩形 4"/>
          <p:cNvSpPr/>
          <p:nvPr/>
        </p:nvSpPr>
        <p:spPr>
          <a:xfrm>
            <a:off x="1160780" y="2904833"/>
            <a:ext cx="2145455" cy="133046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4500" kern="12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endParaRPr lang="zh-TW" altLang="en-US" sz="4500" kern="1200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3583704" y="2832859"/>
            <a:ext cx="2278280" cy="1474409"/>
            <a:chOff x="2778" y="808386"/>
            <a:chExt cx="1804987" cy="1077848"/>
          </a:xfrm>
        </p:grpSpPr>
        <p:sp>
          <p:nvSpPr>
            <p:cNvPr id="25" name="圓角矩形 24"/>
            <p:cNvSpPr/>
            <p:nvPr/>
          </p:nvSpPr>
          <p:spPr>
            <a:xfrm>
              <a:off x="2778" y="808386"/>
              <a:ext cx="1804987" cy="107784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圓角矩形 4"/>
            <p:cNvSpPr/>
            <p:nvPr/>
          </p:nvSpPr>
          <p:spPr>
            <a:xfrm>
              <a:off x="55394" y="861002"/>
              <a:ext cx="1699755" cy="9726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4500" kern="1200" dirty="0">
                  <a:latin typeface="Arial" panose="020B0604020202020204" pitchFamily="34" charset="0"/>
                  <a:ea typeface="標楷體" panose="03000509000000000000" pitchFamily="65" charset="-120"/>
                  <a:cs typeface="Arial" panose="020B0604020202020204" pitchFamily="34" charset="0"/>
                </a:rPr>
                <a:t> </a:t>
              </a:r>
              <a:endParaRPr lang="zh-TW" altLang="en-US" sz="4500" kern="12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6073041" y="2832859"/>
            <a:ext cx="2278280" cy="1474409"/>
            <a:chOff x="2778" y="808386"/>
            <a:chExt cx="1804987" cy="1077848"/>
          </a:xfrm>
        </p:grpSpPr>
        <p:sp>
          <p:nvSpPr>
            <p:cNvPr id="28" name="圓角矩形 27"/>
            <p:cNvSpPr/>
            <p:nvPr/>
          </p:nvSpPr>
          <p:spPr>
            <a:xfrm>
              <a:off x="2778" y="808386"/>
              <a:ext cx="1804987" cy="107784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圓角矩形 4"/>
            <p:cNvSpPr/>
            <p:nvPr/>
          </p:nvSpPr>
          <p:spPr>
            <a:xfrm>
              <a:off x="55394" y="861002"/>
              <a:ext cx="1699755" cy="9726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4500" kern="1200" dirty="0">
                  <a:latin typeface="Arial" panose="020B0604020202020204" pitchFamily="34" charset="0"/>
                  <a:ea typeface="標楷體" panose="03000509000000000000" pitchFamily="65" charset="-120"/>
                  <a:cs typeface="Arial" panose="020B0604020202020204" pitchFamily="34" charset="0"/>
                </a:rPr>
                <a:t> </a:t>
              </a:r>
              <a:endParaRPr lang="zh-TW" altLang="en-US" sz="4500" kern="12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</p:grpSp>
      <p:sp>
        <p:nvSpPr>
          <p:cNvPr id="30" name="文字方塊 22"/>
          <p:cNvSpPr txBox="1">
            <a:spLocks noChangeArrowheads="1"/>
          </p:cNvSpPr>
          <p:nvPr/>
        </p:nvSpPr>
        <p:spPr bwMode="auto">
          <a:xfrm>
            <a:off x="1784254" y="2314848"/>
            <a:ext cx="8985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標楷體" panose="03000509000000000000" pitchFamily="65" charset="-120"/>
                <a:cs typeface="Arial" panose="020B0604020202020204" pitchFamily="34" charset="0"/>
              </a:rPr>
              <a:t>第</a:t>
            </a:r>
            <a:r>
              <a:rPr kumimoji="1" lang="en-US" altLang="zh-TW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標楷體" panose="03000509000000000000" pitchFamily="65" charset="-120"/>
                <a:cs typeface="Arial" panose="020B0604020202020204" pitchFamily="34" charset="0"/>
              </a:rPr>
              <a:t>1</a:t>
            </a:r>
            <a:r>
              <a:rPr kumimoji="1" lang="zh-TW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1" name="文字方塊 22"/>
          <p:cNvSpPr txBox="1">
            <a:spLocks noChangeArrowheads="1"/>
          </p:cNvSpPr>
          <p:nvPr/>
        </p:nvSpPr>
        <p:spPr bwMode="auto">
          <a:xfrm>
            <a:off x="4279164" y="2314848"/>
            <a:ext cx="8985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0" algn="ctr" eaLnBrk="0" hangingPunct="0">
              <a:defRPr/>
            </a:pPr>
            <a:r>
              <a:rPr lang="zh-TW" altLang="en-US" b="1" kern="0" dirty="0" smtClean="0">
                <a:solidFill>
                  <a:schemeClr val="accent1">
                    <a:lumMod val="75000"/>
                  </a:schemeClr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第</a:t>
            </a:r>
            <a:r>
              <a:rPr lang="en-US" altLang="zh-TW" b="1" kern="0" dirty="0" smtClean="0">
                <a:solidFill>
                  <a:schemeClr val="accent1">
                    <a:lumMod val="75000"/>
                  </a:schemeClr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2</a:t>
            </a:r>
            <a:r>
              <a:rPr kumimoji="1" lang="zh-TW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2" name="文字方塊 22"/>
          <p:cNvSpPr txBox="1">
            <a:spLocks noChangeArrowheads="1"/>
          </p:cNvSpPr>
          <p:nvPr/>
        </p:nvSpPr>
        <p:spPr bwMode="auto">
          <a:xfrm>
            <a:off x="6762928" y="2314848"/>
            <a:ext cx="8985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0" algn="ctr" eaLnBrk="0" hangingPunct="0">
              <a:defRPr/>
            </a:pPr>
            <a:r>
              <a:rPr lang="zh-TW" altLang="en-US" b="1" kern="0" dirty="0" smtClean="0">
                <a:solidFill>
                  <a:schemeClr val="accent1">
                    <a:lumMod val="75000"/>
                  </a:schemeClr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第</a:t>
            </a:r>
            <a:r>
              <a:rPr lang="en-US" altLang="zh-TW" b="1" kern="0" dirty="0" smtClean="0">
                <a:solidFill>
                  <a:schemeClr val="accent1">
                    <a:lumMod val="75000"/>
                  </a:schemeClr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3</a:t>
            </a:r>
            <a:r>
              <a:rPr kumimoji="1" lang="zh-TW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94368" y="4509120"/>
            <a:ext cx="2278280" cy="20882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593391" y="4509120"/>
            <a:ext cx="2278280" cy="20882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060687" y="4509120"/>
            <a:ext cx="2278280" cy="20882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95536" y="2969898"/>
            <a:ext cx="395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  <a:cs typeface="Arial" panose="020B0604020202020204" pitchFamily="34" charset="0"/>
              </a:rPr>
              <a:t>分年目標</a:t>
            </a:r>
          </a:p>
        </p:txBody>
      </p:sp>
      <p:sp>
        <p:nvSpPr>
          <p:cNvPr id="39" name="矩形 38"/>
          <p:cNvSpPr/>
          <p:nvPr/>
        </p:nvSpPr>
        <p:spPr>
          <a:xfrm>
            <a:off x="395536" y="4953071"/>
            <a:ext cx="395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  <a:cs typeface="Arial" panose="020B0604020202020204" pitchFamily="34" charset="0"/>
              </a:rPr>
              <a:t>預期產出</a:t>
            </a:r>
          </a:p>
        </p:txBody>
      </p:sp>
      <p:sp>
        <p:nvSpPr>
          <p:cNvPr id="23" name="矩形 22"/>
          <p:cNvSpPr/>
          <p:nvPr/>
        </p:nvSpPr>
        <p:spPr>
          <a:xfrm>
            <a:off x="251520" y="1227311"/>
            <a:ext cx="6988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  <a:cs typeface="Arial" panose="020B0604020202020204" pitchFamily="34" charset="0"/>
              </a:rPr>
              <a:t>發展願景</a:t>
            </a:r>
          </a:p>
        </p:txBody>
      </p:sp>
      <p:sp>
        <p:nvSpPr>
          <p:cNvPr id="33" name="矩形 32"/>
          <p:cNvSpPr/>
          <p:nvPr/>
        </p:nvSpPr>
        <p:spPr>
          <a:xfrm>
            <a:off x="1094367" y="1256130"/>
            <a:ext cx="7244599" cy="58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發展</a:t>
            </a:r>
            <a:r>
              <a:rPr lang="zh-TW" altLang="en-US" dirty="0">
                <a:solidFill>
                  <a:sysClr val="windowText" lastClr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願</a:t>
            </a:r>
            <a:r>
              <a:rPr lang="zh-TW" altLang="en-US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景說明</a:t>
            </a:r>
            <a:r>
              <a:rPr lang="en-US" altLang="zh-TW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endParaRPr lang="zh-TW" altLang="en-US" dirty="0">
              <a:solidFill>
                <a:sysClr val="windowText" lastClr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116632"/>
            <a:ext cx="9144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四、年度工作規劃</a:t>
            </a:r>
            <a:r>
              <a:rPr lang="en-US" altLang="zh-TW" sz="3200" b="1" dirty="0">
                <a:ea typeface="標楷體" pitchFamily="65" charset="-120"/>
                <a:cs typeface="Arial" pitchFamily="34" charset="0"/>
              </a:rPr>
              <a:t>(1)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040342"/>
              </p:ext>
            </p:extLst>
          </p:nvPr>
        </p:nvGraphicFramePr>
        <p:xfrm>
          <a:off x="467544" y="1556792"/>
          <a:ext cx="8143933" cy="4058198"/>
        </p:xfrm>
        <a:graphic>
          <a:graphicData uri="http://schemas.openxmlformats.org/drawingml/2006/table">
            <a:tbl>
              <a:tblPr/>
              <a:tblGrid>
                <a:gridCol w="24028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78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31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33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績效指標</a:t>
                      </a:r>
                      <a:endParaRPr lang="zh-TW" sz="1800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產出量化值</a:t>
                      </a:r>
                      <a:endParaRPr lang="zh-TW" sz="1800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latin typeface="Arial"/>
                          <a:ea typeface="標楷體"/>
                          <a:cs typeface="Arial"/>
                        </a:rPr>
                        <a:t>效益說明</a:t>
                      </a:r>
                      <a:endParaRPr lang="zh-TW" sz="1800" kern="100" dirty="0">
                        <a:solidFill>
                          <a:schemeClr val="bg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3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園區廠商需求訪視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Times New Roman"/>
                        </a:rPr>
                        <a:t>_____________</a:t>
                      </a: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家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33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短期技術輔導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Times New Roman"/>
                        </a:rPr>
                        <a:t>_____________</a:t>
                      </a: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家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33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人才培訓課程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Times New Roman"/>
                        </a:rPr>
                        <a:t>_____</a:t>
                      </a: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場</a:t>
                      </a: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Times New Roman"/>
                        </a:rPr>
                        <a:t>/____</a:t>
                      </a: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小時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3371">
                <a:tc>
                  <a:txBody>
                    <a:bodyPr/>
                    <a:lstStyle/>
                    <a:p>
                      <a:pPr marL="7620" indent="-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學生實習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Times New Roman"/>
                        </a:rPr>
                        <a:t>_____</a:t>
                      </a: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人數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7972">
                <a:tc>
                  <a:txBody>
                    <a:bodyPr/>
                    <a:lstStyle/>
                    <a:p>
                      <a:pPr marL="7620" indent="-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協助園區廠商申請政府補助資源</a:t>
                      </a:r>
                      <a:r>
                        <a:rPr lang="zh-TW" alt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或自主產學合作案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Times New Roman"/>
                        </a:rPr>
                        <a:t>____</a:t>
                      </a:r>
                      <a:r>
                        <a:rPr 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案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3371">
                <a:tc>
                  <a:txBody>
                    <a:bodyPr/>
                    <a:lstStyle/>
                    <a:p>
                      <a:pPr marL="7620" marR="0" lvl="0" indent="-762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其他</a:t>
                      </a:r>
                      <a:r>
                        <a:rPr lang="en-US" alt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(</a:t>
                      </a:r>
                      <a:r>
                        <a:rPr lang="zh-TW" alt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請自行增列</a:t>
                      </a:r>
                      <a:r>
                        <a:rPr lang="en-US" altLang="zh-TW" sz="1800" kern="100" dirty="0">
                          <a:solidFill>
                            <a:srgbClr val="C00000"/>
                          </a:solidFill>
                          <a:latin typeface="Arial"/>
                          <a:ea typeface="標楷體"/>
                          <a:cs typeface="Arial"/>
                        </a:rPr>
                        <a:t>)</a:t>
                      </a:r>
                      <a:endParaRPr lang="zh-TW" altLang="zh-TW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rgbClr val="C00000"/>
                        </a:solidFill>
                        <a:latin typeface="Arial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" y="764704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lvl="1" indent="-342900" algn="just">
              <a:buFont typeface="Wingdings" panose="05000000000000000000" pitchFamily="2" charset="2"/>
              <a:buChar char="n"/>
              <a:tabLst>
                <a:tab pos="0" algn="l"/>
              </a:tabLst>
              <a:defRPr/>
            </a:pPr>
            <a:r>
              <a:rPr lang="zh-TW" altLang="en-US" sz="2400" b="1" dirty="0">
                <a:ea typeface="標楷體" pitchFamily="65" charset="-120"/>
                <a:cs typeface="Arial" pitchFamily="34" charset="0"/>
              </a:rPr>
              <a:t>工作指標項目</a:t>
            </a:r>
            <a:r>
              <a:rPr lang="zh-TW" altLang="en-US" dirty="0">
                <a:ea typeface="標楷體" pitchFamily="65" charset="-120"/>
                <a:cs typeface="Arial" pitchFamily="34" charset="0"/>
              </a:rPr>
              <a:t>：原則應達成申請須知規定之工作項目及數量，如因園區分區產業規模、特性或其他考量者，得以調整並提出替代工作之項目</a:t>
            </a:r>
            <a:endParaRPr lang="en-US" altLang="zh-TW" sz="1400" dirty="0">
              <a:solidFill>
                <a:srgbClr val="C00000"/>
              </a:solidFill>
              <a:ea typeface="標楷體" pitchFamily="65" charset="-120"/>
              <a:cs typeface="Arial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5589240"/>
            <a:ext cx="8143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dirty="0">
                <a:ea typeface="標楷體" pitchFamily="65" charset="-120"/>
                <a:cs typeface="Arial" pitchFamily="34" charset="0"/>
              </a:rPr>
              <a:t>如有替代工作項目應敘明原由、標註顏色，並請留意替代工作之質量</a:t>
            </a:r>
            <a:r>
              <a:rPr lang="en-US" altLang="zh-TW" dirty="0">
                <a:ea typeface="標楷體" pitchFamily="65" charset="-120"/>
                <a:cs typeface="Arial" pitchFamily="34" charset="0"/>
              </a:rPr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14923"/>
            <a:ext cx="9144000" cy="47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四、</a:t>
            </a:r>
            <a:r>
              <a:rPr lang="zh-TW" altLang="en-US" sz="32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年度工作規劃</a:t>
            </a:r>
            <a:r>
              <a:rPr lang="en-US" altLang="zh-TW" sz="32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(2)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4282" y="714356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defRPr/>
            </a:pP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請說明重點工作之具體規劃，以及突顯專案特色之規劃作法等，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1-2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頁為限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)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AA06C84-C69B-4243-AF95-61B33049EA11}"/>
              </a:ext>
            </a:extLst>
          </p:cNvPr>
          <p:cNvSpPr/>
          <p:nvPr/>
        </p:nvSpPr>
        <p:spPr>
          <a:xfrm>
            <a:off x="214282" y="1052736"/>
            <a:ext cx="867819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重點工作說明：年度預計輔導之</a:t>
            </a:r>
            <a:r>
              <a:rPr lang="zh-TW" altLang="en-US" u="sng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重點產業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、</a:t>
            </a:r>
            <a:r>
              <a:rPr lang="zh-TW" altLang="en-US" u="sng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可能的廠商名單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及</a:t>
            </a:r>
            <a:r>
              <a:rPr lang="zh-TW" altLang="en-US" u="sng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輔導重點項目</a:t>
            </a:r>
            <a:endParaRPr lang="en-US" altLang="zh-TW" u="sng" dirty="0">
              <a:solidFill>
                <a:srgbClr val="C00000"/>
              </a:solidFill>
              <a:ea typeface="標楷體" pitchFamily="65" charset="-120"/>
              <a:cs typeface="Arial" pitchFamily="34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特色作法規劃：依計畫推動重點，</a:t>
            </a:r>
            <a:r>
              <a:rPr lang="zh-TW" altLang="en-US" u="sng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研擬專案具特色發展之作法</a:t>
            </a:r>
            <a:endParaRPr lang="en-US" altLang="zh-TW" u="sng" dirty="0">
              <a:solidFill>
                <a:srgbClr val="C00000"/>
              </a:solidFill>
              <a:ea typeface="標楷體" pitchFamily="65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14923"/>
            <a:ext cx="9144000" cy="47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1" indent="-457200" algn="ctr" defTabSz="936625" eaLnBrk="0" hangingPunct="0">
              <a:lnSpc>
                <a:spcPts val="3000"/>
              </a:lnSpc>
              <a:spcBef>
                <a:spcPts val="600"/>
              </a:spcBef>
              <a:defRPr/>
            </a:pPr>
            <a:r>
              <a:rPr lang="zh-TW" altLang="en-US" sz="3200" b="1" dirty="0">
                <a:ea typeface="標楷體" pitchFamily="65" charset="-120"/>
                <a:cs typeface="Arial" pitchFamily="34" charset="0"/>
              </a:rPr>
              <a:t>五、</a:t>
            </a:r>
            <a:r>
              <a:rPr lang="zh-TW" altLang="en-US" sz="3200" b="1" dirty="0">
                <a:solidFill>
                  <a:srgbClr val="000000"/>
                </a:solidFill>
                <a:ea typeface="標楷體" pitchFamily="65" charset="-120"/>
                <a:cs typeface="Arial" pitchFamily="34" charset="0"/>
              </a:rPr>
              <a:t>預期亮點成果</a:t>
            </a:r>
            <a:endParaRPr lang="en-US" altLang="zh-TW" sz="3200" b="1" dirty="0">
              <a:ea typeface="標楷體" pitchFamily="65" charset="-120"/>
              <a:cs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4282" y="755412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defRPr/>
            </a:pP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除上述年度工作規劃之量化成果外，預期達成之亮點成果，列舉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1-2</a:t>
            </a:r>
            <a:r>
              <a:rPr lang="zh-TW" altLang="en-US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項</a:t>
            </a:r>
            <a:r>
              <a:rPr lang="en-US" altLang="zh-TW" dirty="0">
                <a:solidFill>
                  <a:srgbClr val="C00000"/>
                </a:solidFill>
                <a:ea typeface="標楷體" pitchFamily="65" charset="-12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508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/>
          </p:cNvSpPr>
          <p:nvPr/>
        </p:nvSpPr>
        <p:spPr bwMode="auto">
          <a:xfrm>
            <a:off x="2511669" y="2205039"/>
            <a:ext cx="4120662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56"/>
              </a:avLst>
            </a:prstTxWarp>
          </a:bodyPr>
          <a:lstStyle/>
          <a:p>
            <a:pPr algn="ctr"/>
            <a:r>
              <a:rPr lang="zh-TW" altLang="en-US" sz="3200" b="1" kern="10" dirty="0">
                <a:ln w="9525">
                  <a:noFill/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標楷體"/>
                <a:ea typeface="標楷體"/>
              </a:rPr>
              <a:t>簡報結束</a:t>
            </a:r>
          </a:p>
          <a:p>
            <a:pPr algn="ctr"/>
            <a:r>
              <a:rPr lang="zh-TW" altLang="en-US" sz="3200" b="1" kern="10" dirty="0">
                <a:ln w="9525">
                  <a:noFill/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標楷體"/>
                <a:ea typeface="標楷體"/>
              </a:rPr>
              <a:t>敬請指正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8979</TotalTime>
  <Words>739</Words>
  <Application>Microsoft Office PowerPoint</Application>
  <PresentationFormat>如螢幕大小 (4:3)</PresentationFormat>
  <Paragraphs>186</Paragraphs>
  <Slides>14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101年度 產業園區廠商轉型再造升級計畫 計畫說明</dc:title>
  <dc:creator>徐世鈞</dc:creator>
  <cp:lastModifiedBy>吳雅靜</cp:lastModifiedBy>
  <cp:revision>941</cp:revision>
  <cp:lastPrinted>2021-01-07T01:01:32Z</cp:lastPrinted>
  <dcterms:created xsi:type="dcterms:W3CDTF">2012-05-22T06:14:46Z</dcterms:created>
  <dcterms:modified xsi:type="dcterms:W3CDTF">2022-01-11T05:58:38Z</dcterms:modified>
</cp:coreProperties>
</file>