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62" r:id="rId3"/>
    <p:sldId id="264" r:id="rId4"/>
    <p:sldId id="265" r:id="rId5"/>
    <p:sldId id="269" r:id="rId6"/>
    <p:sldId id="270" r:id="rId7"/>
    <p:sldId id="271" r:id="rId8"/>
    <p:sldId id="275" r:id="rId9"/>
    <p:sldId id="276" r:id="rId10"/>
    <p:sldId id="278" r:id="rId11"/>
    <p:sldId id="263" r:id="rId12"/>
    <p:sldId id="266" r:id="rId13"/>
    <p:sldId id="267" r:id="rId14"/>
    <p:sldId id="277" r:id="rId15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8A1C7-3D16-47E8-8A3A-6D977F3C7C17}" type="datetimeFigureOut">
              <a:rPr lang="zh-TW" altLang="en-US" smtClean="0"/>
              <a:t>2024/11/6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23E95-7E76-4393-8451-605813C0F6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8203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常見濫用藥物以</a:t>
            </a:r>
            <a:r>
              <a:rPr lang="en-US" altLang="zh-TW" dirty="0"/>
              <a:t>K</a:t>
            </a:r>
            <a:r>
              <a:rPr lang="zh-TW" altLang="en-US" dirty="0"/>
              <a:t>他命、安非他命及搖頭丸為主，而近年 出現的新興毒品如：喵喵、浴鹽等也有增加趨勢，且常有多 種藥物混合使用情形。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8DA025-BC7C-4C19-9702-C68641DFD10D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5106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599"/>
              </a:spcBef>
            </a:pPr>
            <a:endParaRPr lang="zh-TW" altLang="en-US" b="1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4A8F6-0281-4442-9F7B-F6C088C2B0E1}" type="slidenum">
              <a:rPr lang="zh-HK" altLang="en-US" smtClean="0"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97580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599"/>
              </a:spcBef>
            </a:pPr>
            <a:endParaRPr lang="zh-TW" altLang="en-US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4A8F6-0281-4442-9F7B-F6C088C2B0E1}" type="slidenum">
              <a:rPr lang="zh-HK" altLang="en-US" smtClean="0"/>
              <a:t>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33644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4A8F6-0281-4442-9F7B-F6C088C2B0E1}" type="slidenum">
              <a:rPr lang="zh-HK" altLang="en-US" smtClean="0"/>
              <a:t>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07915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81C4A-1CEC-4F3C-AF14-85A54CD4857D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8357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64D20-BC15-4893-95B7-891B49799FB8}" type="datetimeFigureOut">
              <a:rPr lang="zh-TW" altLang="en-US" smtClean="0"/>
              <a:t>2024/11/6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DE48-E23B-4B99-80E7-F8F24DC330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9325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64D20-BC15-4893-95B7-891B49799FB8}" type="datetimeFigureOut">
              <a:rPr lang="zh-TW" altLang="en-US" smtClean="0"/>
              <a:t>2024/11/6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DE48-E23B-4B99-80E7-F8F24DC330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5739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64D20-BC15-4893-95B7-891B49799FB8}" type="datetimeFigureOut">
              <a:rPr lang="zh-TW" altLang="en-US" smtClean="0"/>
              <a:t>2024/11/6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DE48-E23B-4B99-80E7-F8F24DC330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8875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5400163" y="1940835"/>
            <a:ext cx="3384571" cy="4512369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8244727" y="1508786"/>
            <a:ext cx="720142" cy="960107"/>
          </a:xfrm>
          <a:prstGeom prst="ellipse">
            <a:avLst/>
          </a:prstGeom>
          <a:solidFill>
            <a:schemeClr val="accent3">
              <a:alpha val="80000"/>
            </a:schemeClr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3383764" y="5186020"/>
            <a:ext cx="468093" cy="624069"/>
          </a:xfrm>
          <a:prstGeom prst="ellipse">
            <a:avLst/>
          </a:prstGeom>
          <a:solidFill>
            <a:schemeClr val="accent2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4103908" y="5530537"/>
            <a:ext cx="701649" cy="935451"/>
          </a:xfrm>
          <a:prstGeom prst="ellipse">
            <a:avLst/>
          </a:prstGeom>
          <a:solidFill>
            <a:schemeClr val="accent5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5" hasCustomPrompt="1"/>
          </p:nvPr>
        </p:nvSpPr>
        <p:spPr>
          <a:xfrm>
            <a:off x="8298737" y="1508786"/>
            <a:ext cx="612121" cy="960107"/>
          </a:xfrm>
        </p:spPr>
        <p:txBody>
          <a:bodyPr anchor="ctr">
            <a:noAutofit/>
          </a:bodyPr>
          <a:lstStyle>
            <a:lvl1pPr algn="ctr">
              <a:defRPr sz="300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6" hasCustomPrompt="1"/>
          </p:nvPr>
        </p:nvSpPr>
        <p:spPr>
          <a:xfrm>
            <a:off x="6804333" y="3429248"/>
            <a:ext cx="576232" cy="768242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5508135" y="4293096"/>
            <a:ext cx="3168627" cy="672075"/>
          </a:xfrm>
        </p:spPr>
        <p:txBody>
          <a:bodyPr anchor="ctr">
            <a:normAutofit/>
          </a:bodyPr>
          <a:lstStyle>
            <a:lvl1pPr algn="ctr">
              <a:defRPr sz="250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4805557" y="4790962"/>
            <a:ext cx="592637" cy="790115"/>
          </a:xfrm>
          <a:prstGeom prst="ellipse">
            <a:avLst/>
          </a:prstGeom>
          <a:solidFill>
            <a:schemeClr val="accent6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7848649" y="957488"/>
            <a:ext cx="396078" cy="528058"/>
          </a:xfrm>
          <a:prstGeom prst="ellipse">
            <a:avLst/>
          </a:prstGeom>
          <a:solidFill>
            <a:schemeClr val="accent4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9815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6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6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6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6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250"/>
                            </p:stCondLst>
                            <p:childTnLst>
                              <p:par>
                                <p:cTn id="67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" presetClass="entr" presetSubtype="6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4" grpId="0" build="p">
        <p:tmplLst>
          <p:tmpl lvl="1">
            <p:tnLst>
              <p:par>
                <p:cTn presetID="2" presetClass="entr" presetSubtype="6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2" presetClass="entr" presetSubtype="6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 hasCustomPrompt="1"/>
          </p:nvPr>
        </p:nvSpPr>
        <p:spPr>
          <a:xfrm>
            <a:off x="419210" y="249980"/>
            <a:ext cx="8297876" cy="576062"/>
          </a:xfrm>
          <a:prstGeom prst="rect">
            <a:avLst/>
          </a:prstGeom>
        </p:spPr>
        <p:txBody>
          <a:bodyPr vert="horz"/>
          <a:lstStyle>
            <a:lvl1pPr>
              <a:defRPr sz="2800" b="0" i="0">
                <a:solidFill>
                  <a:schemeClr val="tx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r>
              <a:rPr kumimoji="1" lang="zh-TW" altLang="en-US" dirty="0"/>
              <a:t>點擊此處編輯標題</a:t>
            </a:r>
            <a:endParaRPr kumimoji="1"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0" hasCustomPrompt="1"/>
          </p:nvPr>
        </p:nvSpPr>
        <p:spPr>
          <a:xfrm>
            <a:off x="419210" y="1084263"/>
            <a:ext cx="8297876" cy="4445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rgbClr val="7C7C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r>
              <a:rPr kumimoji="1" lang="zh-TW" altLang="en-US" dirty="0"/>
              <a:t>點擊此處編輯副標題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10580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內容頁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 hasCustomPrompt="1"/>
          </p:nvPr>
        </p:nvSpPr>
        <p:spPr>
          <a:xfrm>
            <a:off x="419210" y="249980"/>
            <a:ext cx="8297876" cy="576062"/>
          </a:xfrm>
          <a:prstGeom prst="rect">
            <a:avLst/>
          </a:prstGeom>
        </p:spPr>
        <p:txBody>
          <a:bodyPr vert="horz"/>
          <a:lstStyle>
            <a:lvl1pPr>
              <a:defRPr sz="2800" b="0" i="0">
                <a:solidFill>
                  <a:schemeClr val="tx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r>
              <a:rPr kumimoji="1" lang="zh-TW" altLang="en-US" dirty="0"/>
              <a:t>點擊此處編輯標題</a:t>
            </a:r>
            <a:endParaRPr kumimoji="1"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0" hasCustomPrompt="1"/>
          </p:nvPr>
        </p:nvSpPr>
        <p:spPr>
          <a:xfrm>
            <a:off x="419210" y="1084263"/>
            <a:ext cx="8297876" cy="4445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rgbClr val="7C7C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r>
              <a:rPr kumimoji="1" lang="zh-TW" altLang="en-US" dirty="0"/>
              <a:t>點擊此處編輯副標題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1528763"/>
            <a:ext cx="8297863" cy="4511675"/>
          </a:xfrm>
          <a:prstGeom prst="rect">
            <a:avLst/>
          </a:prstGeom>
        </p:spPr>
        <p:txBody>
          <a:bodyPr vert="horz"/>
          <a:lstStyle>
            <a:lvl1pPr marL="342900" indent="-342900">
              <a:lnSpc>
                <a:spcPct val="110000"/>
              </a:lnSpc>
              <a:buClr>
                <a:schemeClr val="accent2"/>
              </a:buClr>
              <a:buSzPct val="70000"/>
              <a:buFont typeface="Wingdings" charset="2"/>
              <a:buChar char="l"/>
              <a:defRPr sz="2000" b="0" i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  <a:lvl2pPr>
              <a:lnSpc>
                <a:spcPct val="110000"/>
              </a:lnSpc>
              <a:defRPr sz="1800" b="0" i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2pPr>
            <a:lvl3pPr marL="1143000" indent="-228600">
              <a:lnSpc>
                <a:spcPct val="110000"/>
              </a:lnSpc>
              <a:buClr>
                <a:schemeClr val="accent2"/>
              </a:buClr>
              <a:buSzPct val="60000"/>
              <a:buFont typeface="Wingdings" charset="2"/>
              <a:buChar char="l"/>
              <a:defRPr sz="1600" b="0" i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3pPr>
            <a:lvl4pPr>
              <a:lnSpc>
                <a:spcPct val="110000"/>
              </a:lnSpc>
              <a:defRPr sz="1400" b="0" i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4pPr>
            <a:lvl5pPr>
              <a:lnSpc>
                <a:spcPct val="110000"/>
              </a:lnSpc>
              <a:defRPr sz="1200" b="0" i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5pPr>
          </a:lstStyle>
          <a:p>
            <a:pPr lvl="0"/>
            <a:r>
              <a:rPr kumimoji="1" lang="zh-TW" altLang="en-US" dirty="0"/>
              <a:t>點擊此處編輯文本項目</a:t>
            </a:r>
          </a:p>
          <a:p>
            <a:pPr lvl="1"/>
            <a:r>
              <a:rPr kumimoji="1" lang="zh-TW" altLang="en-US" dirty="0"/>
              <a:t>二级</a:t>
            </a:r>
          </a:p>
          <a:p>
            <a:pPr lvl="2"/>
            <a:r>
              <a:rPr kumimoji="1" lang="zh-TW" altLang="en-US" dirty="0"/>
              <a:t>三级</a:t>
            </a:r>
          </a:p>
          <a:p>
            <a:pPr lvl="3"/>
            <a:r>
              <a:rPr kumimoji="1" lang="zh-TW" altLang="en-US" dirty="0"/>
              <a:t>四级</a:t>
            </a:r>
          </a:p>
          <a:p>
            <a:pPr lvl="4"/>
            <a:r>
              <a:rPr kumimoji="1" lang="zh-TW" altLang="en-US" dirty="0"/>
              <a:t>五级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9635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尾頁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850454" y="3049697"/>
            <a:ext cx="5461047" cy="797984"/>
          </a:xfrm>
          <a:prstGeom prst="rect">
            <a:avLst/>
          </a:prstGeom>
        </p:spPr>
        <p:txBody>
          <a:bodyPr vert="horz"/>
          <a:lstStyle>
            <a:lvl1pPr>
              <a:defRPr sz="2400" b="0" i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r>
              <a:rPr kumimoji="1" lang="zh-TW" altLang="en-US" dirty="0"/>
              <a:t>點擊此處編輯標題</a:t>
            </a:r>
            <a:endParaRPr kumimoji="1" lang="zh-CN" altLang="en-US" dirty="0"/>
          </a:p>
        </p:txBody>
      </p:sp>
      <p:cxnSp>
        <p:nvCxnSpPr>
          <p:cNvPr id="3" name="直线连接符 2"/>
          <p:cNvCxnSpPr/>
          <p:nvPr userDrawn="1"/>
        </p:nvCxnSpPr>
        <p:spPr>
          <a:xfrm>
            <a:off x="2996113" y="3681758"/>
            <a:ext cx="2761848" cy="0"/>
          </a:xfrm>
          <a:prstGeom prst="line">
            <a:avLst/>
          </a:prstGeom>
          <a:ln>
            <a:solidFill>
              <a:srgbClr val="FFFFFF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770291" y="9123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5" name="文字方塊 4"/>
          <p:cNvSpPr txBox="1"/>
          <p:nvPr userDrawn="1"/>
        </p:nvSpPr>
        <p:spPr>
          <a:xfrm>
            <a:off x="392762" y="5799383"/>
            <a:ext cx="1890170" cy="380488"/>
          </a:xfrm>
          <a:prstGeom prst="rect">
            <a:avLst/>
          </a:prstGeom>
          <a:solidFill>
            <a:srgbClr val="48BBAE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80434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64D20-BC15-4893-95B7-891B49799FB8}" type="datetimeFigureOut">
              <a:rPr lang="zh-TW" altLang="en-US" smtClean="0"/>
              <a:t>2024/11/6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DE48-E23B-4B99-80E7-F8F24DC330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4208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64D20-BC15-4893-95B7-891B49799FB8}" type="datetimeFigureOut">
              <a:rPr lang="zh-TW" altLang="en-US" smtClean="0"/>
              <a:t>2024/11/6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DE48-E23B-4B99-80E7-F8F24DC330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7783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64D20-BC15-4893-95B7-891B49799FB8}" type="datetimeFigureOut">
              <a:rPr lang="zh-TW" altLang="en-US" smtClean="0"/>
              <a:t>2024/11/6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DE48-E23B-4B99-80E7-F8F24DC330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9062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64D20-BC15-4893-95B7-891B49799FB8}" type="datetimeFigureOut">
              <a:rPr lang="zh-TW" altLang="en-US" smtClean="0"/>
              <a:t>2024/11/6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DE48-E23B-4B99-80E7-F8F24DC330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691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64D20-BC15-4893-95B7-891B49799FB8}" type="datetimeFigureOut">
              <a:rPr lang="zh-TW" altLang="en-US" smtClean="0"/>
              <a:t>2024/11/6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DE48-E23B-4B99-80E7-F8F24DC330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0058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64D20-BC15-4893-95B7-891B49799FB8}" type="datetimeFigureOut">
              <a:rPr lang="zh-TW" altLang="en-US" smtClean="0"/>
              <a:t>2024/11/6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DE48-E23B-4B99-80E7-F8F24DC330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832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64D20-BC15-4893-95B7-891B49799FB8}" type="datetimeFigureOut">
              <a:rPr lang="zh-TW" altLang="en-US" smtClean="0"/>
              <a:t>2024/11/6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DE48-E23B-4B99-80E7-F8F24DC330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2248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64D20-BC15-4893-95B7-891B49799FB8}" type="datetimeFigureOut">
              <a:rPr lang="zh-TW" altLang="en-US" smtClean="0"/>
              <a:t>2024/11/6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DE48-E23B-4B99-80E7-F8F24DC330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1706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64D20-BC15-4893-95B7-891B49799FB8}" type="datetimeFigureOut">
              <a:rPr lang="zh-TW" altLang="en-US" smtClean="0"/>
              <a:t>2024/11/6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4DE48-E23B-4B99-80E7-F8F24DC330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2081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gif"/><Relationship Id="rId3" Type="http://schemas.openxmlformats.org/officeDocument/2006/relationships/image" Target="../media/image39.gif"/><Relationship Id="rId7" Type="http://schemas.openxmlformats.org/officeDocument/2006/relationships/image" Target="../media/image43.gi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gif"/><Relationship Id="rId11" Type="http://schemas.openxmlformats.org/officeDocument/2006/relationships/image" Target="../media/image33.png"/><Relationship Id="rId5" Type="http://schemas.openxmlformats.org/officeDocument/2006/relationships/image" Target="../media/image41.gif"/><Relationship Id="rId10" Type="http://schemas.openxmlformats.org/officeDocument/2006/relationships/image" Target="../media/image46.gif"/><Relationship Id="rId4" Type="http://schemas.openxmlformats.org/officeDocument/2006/relationships/image" Target="../media/image40.gif"/><Relationship Id="rId9" Type="http://schemas.openxmlformats.org/officeDocument/2006/relationships/image" Target="../media/image4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50.gif"/><Relationship Id="rId4" Type="http://schemas.openxmlformats.org/officeDocument/2006/relationships/image" Target="../media/image4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圖片版面配置區 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</p:sp>
      <p:sp>
        <p:nvSpPr>
          <p:cNvPr id="9" name="文字版面配置區 8"/>
          <p:cNvSpPr>
            <a:spLocks noGrp="1"/>
          </p:cNvSpPr>
          <p:nvPr>
            <p:ph type="body" sz="quarter" idx="17"/>
          </p:nvPr>
        </p:nvSpPr>
        <p:spPr>
          <a:xfrm>
            <a:off x="827584" y="908720"/>
            <a:ext cx="7869881" cy="22481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6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Sans Serif" pitchFamily="34" charset="0"/>
              </a:rPr>
              <a:t>林口分局</a:t>
            </a:r>
            <a:endParaRPr lang="en-US" altLang="zh-TW" sz="6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Microsoft Sans Serif" pitchFamily="34" charset="0"/>
            </a:endParaRPr>
          </a:p>
          <a:p>
            <a:pPr marL="0" indent="0">
              <a:buNone/>
            </a:pPr>
            <a:r>
              <a:rPr lang="zh-TW" altLang="zh-TW" sz="6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Sans Serif" pitchFamily="34" charset="0"/>
              </a:rPr>
              <a:t>防制藥物濫用</a:t>
            </a:r>
            <a:r>
              <a:rPr lang="zh-TW" altLang="en-US" sz="6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Sans Serif" pitchFamily="34" charset="0"/>
              </a:rPr>
              <a:t>宣導</a:t>
            </a:r>
            <a:endParaRPr lang="zh-TW" altLang="zh-TW" sz="6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Microsoft Sans Serif" pitchFamily="34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7B51F1BB-5540-49B1-8AE6-5653B38EC997}"/>
              </a:ext>
            </a:extLst>
          </p:cNvPr>
          <p:cNvSpPr txBox="1"/>
          <p:nvPr/>
        </p:nvSpPr>
        <p:spPr>
          <a:xfrm>
            <a:off x="5508104" y="5445224"/>
            <a:ext cx="3384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宣講人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警務員楊世彬</a:t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113/11/06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156EBF4F-9D30-439B-9AE6-98B70F490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3429000"/>
            <a:ext cx="2600688" cy="196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743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22593" y="196350"/>
            <a:ext cx="8999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656565">
                    <a:lumMod val="50000"/>
                  </a:srgb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近期新興毒品態樣</a:t>
            </a:r>
            <a:r>
              <a:rPr lang="en-US" altLang="zh-TW" sz="3600" b="1" dirty="0">
                <a:solidFill>
                  <a:srgbClr val="656565">
                    <a:lumMod val="50000"/>
                  </a:srgb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~</a:t>
            </a:r>
            <a:r>
              <a:rPr lang="zh-TW" altLang="en-US" sz="3600" b="1" dirty="0">
                <a:solidFill>
                  <a:srgbClr val="656565">
                    <a:lumMod val="50000"/>
                  </a:srgb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依託米脂</a:t>
            </a:r>
            <a:endParaRPr lang="zh-TW" altLang="en-US" sz="36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8" name="Picture 3" descr="C:\Users\yellow21433\Desktop\署LOGO\FDA-finout署(部)TAIWA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6168156"/>
            <a:ext cx="1905000" cy="470654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10" name="矩形 9"/>
          <p:cNvSpPr/>
          <p:nvPr/>
        </p:nvSpPr>
        <p:spPr>
          <a:xfrm>
            <a:off x="6781782" y="6176730"/>
            <a:ext cx="2294841" cy="484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4313E1F1-939B-46E8-949B-2C23BD8F88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753" y="3284984"/>
            <a:ext cx="4560921" cy="2994718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C6D93BF3-81EB-4399-A54C-FABD9AFF5B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7674" y="3284985"/>
            <a:ext cx="1794646" cy="1470908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D37DDED-F00B-4F2F-8238-EB2BB6532B1D}"/>
              </a:ext>
            </a:extLst>
          </p:cNvPr>
          <p:cNvSpPr/>
          <p:nvPr/>
        </p:nvSpPr>
        <p:spPr>
          <a:xfrm>
            <a:off x="912518" y="1607660"/>
            <a:ext cx="72598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依托咪酯在台灣原本僅視作管制藥物，是一種超短效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靜脈麻醉藥物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，常用於手術麻醉，需要專業醫師控制劑量，但因台灣非法添加依托咪酯的電子煙濫用問題日益嚴重，今年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月通過列為三級毒品。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3B16F3C5-02AC-47E9-AA02-6D4005BB68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7674" y="4782343"/>
            <a:ext cx="1794646" cy="131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935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14"/>
          <a:stretch/>
        </p:blipFill>
        <p:spPr bwMode="auto">
          <a:xfrm>
            <a:off x="432754" y="692696"/>
            <a:ext cx="8195417" cy="59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標題 3"/>
          <p:cNvSpPr txBox="1">
            <a:spLocks/>
          </p:cNvSpPr>
          <p:nvPr/>
        </p:nvSpPr>
        <p:spPr>
          <a:xfrm>
            <a:off x="432755" y="116632"/>
            <a:ext cx="8195416" cy="936104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咖啡包的危害與染毒後遺症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385261B6-3A00-446C-9703-4D4AAF5CF369}"/>
              </a:ext>
            </a:extLst>
          </p:cNvPr>
          <p:cNvSpPr txBox="1"/>
          <p:nvPr/>
        </p:nvSpPr>
        <p:spPr>
          <a:xfrm>
            <a:off x="5436096" y="4221088"/>
            <a:ext cx="3024336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咖啡包多為</a:t>
            </a:r>
            <a:b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二、三級混合性毒品，</a:t>
            </a:r>
            <a:b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危險性更高，</a:t>
            </a:r>
            <a:b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嚴重會致死！</a:t>
            </a:r>
          </a:p>
        </p:txBody>
      </p:sp>
    </p:spTree>
    <p:extLst>
      <p:ext uri="{BB962C8B-B14F-4D97-AF65-F5344CB8AC3E}">
        <p14:creationId xmlns:p14="http://schemas.microsoft.com/office/powerpoint/2010/main" val="422377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FA17AA8D-69FA-4415-99BA-8DA5FA984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105"/>
            <a:ext cx="9144000" cy="654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982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相簿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由 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user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754"/>
            <a:ext cx="9144000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207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35696" y="2276872"/>
            <a:ext cx="4611709" cy="79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normAutofit fontScale="90000"/>
          </a:bodyPr>
          <a:lstStyle/>
          <a:p>
            <a:pPr eaLnBrk="1" hangingPunct="1"/>
            <a:r>
              <a:rPr lang="zh-TW" altLang="en-US" sz="5400" spc="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en-US" sz="5400" b="1" spc="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簡報結束</a:t>
            </a:r>
            <a:br>
              <a:rPr lang="en-US" altLang="zh-TW" sz="5400" b="1" spc="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5400" b="1" spc="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en-US" sz="5400" b="1" spc="600" dirty="0"/>
              <a:t>謝謝聆聽</a:t>
            </a:r>
            <a:endParaRPr lang="zh-TW" altLang="zh-TW" sz="5400" b="1" spc="6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350206" y="6381328"/>
            <a:ext cx="254962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5220072" y="5373216"/>
            <a:ext cx="3780375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新北市政府警察局</a:t>
            </a:r>
            <a:endParaRPr lang="en-US" altLang="zh-TW" sz="28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林口分局關心您</a:t>
            </a:r>
          </a:p>
        </p:txBody>
      </p:sp>
      <p:sp>
        <p:nvSpPr>
          <p:cNvPr id="7" name="矩形 6"/>
          <p:cNvSpPr/>
          <p:nvPr/>
        </p:nvSpPr>
        <p:spPr>
          <a:xfrm>
            <a:off x="23038" y="116632"/>
            <a:ext cx="468052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5302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77014" y="-99392"/>
            <a:ext cx="8229600" cy="1143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  <a:normAutofit/>
          </a:bodyPr>
          <a:lstStyle/>
          <a:p>
            <a:endParaRPr lang="zh-TW" altLang="en-US" sz="6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8713" y="3630275"/>
            <a:ext cx="4241599" cy="2923893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 bwMode="auto">
          <a:xfrm>
            <a:off x="4589433" y="3667064"/>
            <a:ext cx="1602133" cy="686215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rgbClr val="4A804A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9994" tIns="45717" rIns="91434" bIns="45717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3600" dirty="0">
                <a:latin typeface="Arial" pitchFamily="34" charset="0"/>
                <a:ea typeface="標楷體" pitchFamily="65" charset="-120"/>
              </a:rPr>
              <a:t>K</a:t>
            </a:r>
            <a:r>
              <a:rPr lang="zh-TW" altLang="en-US" sz="3600" dirty="0">
                <a:latin typeface="Arial" pitchFamily="34" charset="0"/>
                <a:ea typeface="標楷體" pitchFamily="65" charset="-120"/>
              </a:rPr>
              <a:t>他命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9432" y="1189266"/>
            <a:ext cx="4237883" cy="2479991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 bwMode="auto">
          <a:xfrm>
            <a:off x="4698059" y="1209670"/>
            <a:ext cx="1818157" cy="576064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rgbClr val="4A804A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9994" tIns="45717" rIns="91434" bIns="45717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3200" dirty="0">
                <a:latin typeface="Arial" pitchFamily="34" charset="0"/>
                <a:ea typeface="標楷體" pitchFamily="65" charset="-120"/>
              </a:rPr>
              <a:t>安非他命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36" y="3695189"/>
            <a:ext cx="4175021" cy="285898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 bwMode="auto">
          <a:xfrm>
            <a:off x="429520" y="3667064"/>
            <a:ext cx="1309539" cy="686215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rgbClr val="4A804A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9994" tIns="45717" rIns="91434" bIns="45717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大麻</a:t>
            </a:r>
          </a:p>
        </p:txBody>
      </p:sp>
      <p:sp>
        <p:nvSpPr>
          <p:cNvPr id="11" name="標題 3"/>
          <p:cNvSpPr txBox="1">
            <a:spLocks/>
          </p:cNvSpPr>
          <p:nvPr/>
        </p:nvSpPr>
        <p:spPr>
          <a:xfrm>
            <a:off x="422718" y="167277"/>
            <a:ext cx="8298564" cy="936104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常 見 的 傳 統 毒 品</a:t>
            </a:r>
          </a:p>
        </p:txBody>
      </p:sp>
      <p:pic>
        <p:nvPicPr>
          <p:cNvPr id="14" name="Picture 2" descr="http://consumer.fda.gov.tw/Files/PageUpload/%E8%97%A5%E7%89%A9%E5%9C%96%E7%89%87/Heroin(%E7%84%A1%E7%AE%A1%E7%AE%A1%E5%B1%80logo)%20-%20%E6%AA%A2%E5%87%BAHeroin_2.jpg">
            <a:extLst>
              <a:ext uri="{FF2B5EF4-FFF2-40B4-BE49-F238E27FC236}">
                <a16:creationId xmlns:a16="http://schemas.microsoft.com/office/drawing/2014/main" id="{8F899018-ECE8-4C41-8638-3A5D2BF38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49" y="1189266"/>
            <a:ext cx="4243910" cy="246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C410708D-DCAB-4C85-A251-49C9884E7D88}"/>
              </a:ext>
            </a:extLst>
          </p:cNvPr>
          <p:cNvSpPr/>
          <p:nvPr/>
        </p:nvSpPr>
        <p:spPr bwMode="auto">
          <a:xfrm>
            <a:off x="430293" y="1213444"/>
            <a:ext cx="1460487" cy="686215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rgbClr val="4A804A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9994" tIns="45717" rIns="91434" bIns="45717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3200" dirty="0">
                <a:latin typeface="Arial" pitchFamily="34" charset="0"/>
                <a:ea typeface="標楷體" pitchFamily="65" charset="-120"/>
              </a:rPr>
              <a:t>海洛英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4E9EC69F-74AA-4636-B0B1-4F0EBE9DB96F}"/>
              </a:ext>
            </a:extLst>
          </p:cNvPr>
          <p:cNvSpPr txBox="1"/>
          <p:nvPr/>
        </p:nvSpPr>
        <p:spPr>
          <a:xfrm>
            <a:off x="467179" y="3260944"/>
            <a:ext cx="4035641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危害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嗜睡、噁心、嘔吐、便秘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A1996999-8E69-47FB-B45F-C50CA592B607}"/>
              </a:ext>
            </a:extLst>
          </p:cNvPr>
          <p:cNvSpPr txBox="1"/>
          <p:nvPr/>
        </p:nvSpPr>
        <p:spPr>
          <a:xfrm>
            <a:off x="4221765" y="1258832"/>
            <a:ext cx="413593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第一級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579A428C-0DB9-4A46-BAF3-D1DB88FAA99D}"/>
              </a:ext>
            </a:extLst>
          </p:cNvPr>
          <p:cNvSpPr txBox="1"/>
          <p:nvPr/>
        </p:nvSpPr>
        <p:spPr>
          <a:xfrm>
            <a:off x="8357048" y="1282201"/>
            <a:ext cx="413593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第二級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DB131656-A99D-4D7F-B38E-BDDD1C0A7079}"/>
              </a:ext>
            </a:extLst>
          </p:cNvPr>
          <p:cNvSpPr txBox="1"/>
          <p:nvPr/>
        </p:nvSpPr>
        <p:spPr>
          <a:xfrm>
            <a:off x="4139316" y="3679326"/>
            <a:ext cx="432393" cy="93507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第二級</a:t>
            </a: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A1C90050-BA98-48F2-B2DF-65A5BEDE97E5}"/>
              </a:ext>
            </a:extLst>
          </p:cNvPr>
          <p:cNvSpPr txBox="1"/>
          <p:nvPr/>
        </p:nvSpPr>
        <p:spPr>
          <a:xfrm>
            <a:off x="8367521" y="3760252"/>
            <a:ext cx="413593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第三級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EC39CFA9-4EBA-456B-9B8B-1C873A46EC0A}"/>
              </a:ext>
            </a:extLst>
          </p:cNvPr>
          <p:cNvSpPr txBox="1"/>
          <p:nvPr/>
        </p:nvSpPr>
        <p:spPr>
          <a:xfrm>
            <a:off x="410103" y="6033263"/>
            <a:ext cx="417502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危害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心跳加速、妄想、記憶、學習能力減退</a:t>
            </a: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21EB9200-C7EF-426E-8159-79EA28181766}"/>
              </a:ext>
            </a:extLst>
          </p:cNvPr>
          <p:cNvSpPr txBox="1"/>
          <p:nvPr/>
        </p:nvSpPr>
        <p:spPr>
          <a:xfrm>
            <a:off x="4528030" y="3252235"/>
            <a:ext cx="4317491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危害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精神分裂、情緒不穩、自殘、暴力</a:t>
            </a: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61D15CE5-8579-4D38-816C-1594D4FDE26D}"/>
              </a:ext>
            </a:extLst>
          </p:cNvPr>
          <p:cNvSpPr txBox="1"/>
          <p:nvPr/>
        </p:nvSpPr>
        <p:spPr>
          <a:xfrm>
            <a:off x="4549663" y="6033263"/>
            <a:ext cx="4270649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危害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血壓上升、噁心、嘔吐、流淚、視力模糊、影像扭曲、暫時性失憶症</a:t>
            </a:r>
          </a:p>
        </p:txBody>
      </p:sp>
    </p:spTree>
    <p:extLst>
      <p:ext uri="{BB962C8B-B14F-4D97-AF65-F5344CB8AC3E}">
        <p14:creationId xmlns:p14="http://schemas.microsoft.com/office/powerpoint/2010/main" val="442674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463" y="412525"/>
            <a:ext cx="2106446" cy="207848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8" r="7540" b="11157"/>
          <a:stretch/>
        </p:blipFill>
        <p:spPr>
          <a:xfrm>
            <a:off x="5796136" y="4643686"/>
            <a:ext cx="2618961" cy="187819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894" y="4638233"/>
            <a:ext cx="2485772" cy="1821634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5"/>
          <a:srcRect l="-505" t="8811" r="505" b="17013"/>
          <a:stretch/>
        </p:blipFill>
        <p:spPr>
          <a:xfrm>
            <a:off x="385739" y="4838009"/>
            <a:ext cx="1810828" cy="1489544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5" t="30287" r="13218" b="6485"/>
          <a:stretch/>
        </p:blipFill>
        <p:spPr>
          <a:xfrm>
            <a:off x="125186" y="257423"/>
            <a:ext cx="2102993" cy="187819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7"/>
          <a:srcRect l="3421" r="1865"/>
          <a:stretch/>
        </p:blipFill>
        <p:spPr>
          <a:xfrm>
            <a:off x="2066519" y="217496"/>
            <a:ext cx="4467341" cy="2743511"/>
          </a:xfrm>
          <a:prstGeom prst="rect">
            <a:avLst/>
          </a:prstGeom>
        </p:spPr>
      </p:pic>
      <p:sp>
        <p:nvSpPr>
          <p:cNvPr id="3" name="橢圓 2"/>
          <p:cNvSpPr/>
          <p:nvPr/>
        </p:nvSpPr>
        <p:spPr bwMode="auto">
          <a:xfrm>
            <a:off x="2887623" y="3601532"/>
            <a:ext cx="2510408" cy="900329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4" tIns="45717" rIns="91434" bIns="45717" rtlCol="0" anchor="ctr"/>
          <a:lstStyle/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zh-TW" altLang="en-US" sz="3200" b="1" dirty="0"/>
              <a:t>情緒異常</a:t>
            </a:r>
          </a:p>
        </p:txBody>
      </p:sp>
      <p:sp>
        <p:nvSpPr>
          <p:cNvPr id="4" name="橢圓 3"/>
          <p:cNvSpPr/>
          <p:nvPr/>
        </p:nvSpPr>
        <p:spPr bwMode="auto">
          <a:xfrm>
            <a:off x="5796136" y="3661518"/>
            <a:ext cx="2582879" cy="831332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4" tIns="45717" rIns="91434" bIns="45717" rtlCol="0" anchor="ctr"/>
          <a:lstStyle/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zh-TW" altLang="en-US" sz="3200" b="1" dirty="0"/>
              <a:t>幻覺、妄想</a:t>
            </a:r>
          </a:p>
        </p:txBody>
      </p:sp>
      <p:sp>
        <p:nvSpPr>
          <p:cNvPr id="8" name="橢圓 7"/>
          <p:cNvSpPr/>
          <p:nvPr/>
        </p:nvSpPr>
        <p:spPr bwMode="auto">
          <a:xfrm>
            <a:off x="6372200" y="1749339"/>
            <a:ext cx="2680290" cy="162207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4" tIns="45717" rIns="91434" bIns="45717" rtlCol="0" anchor="ctr"/>
          <a:lstStyle/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zh-TW" altLang="en-US" sz="2800" b="1" dirty="0"/>
              <a:t>心跳加快</a:t>
            </a:r>
            <a:endParaRPr lang="en-US" altLang="zh-TW" sz="2800" b="1" dirty="0"/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zh-TW" altLang="en-US" sz="2800" b="1" dirty="0"/>
              <a:t>呼吸系統疾病</a:t>
            </a:r>
            <a:endParaRPr lang="zh-TW" altLang="en-US" sz="3200" b="1" dirty="0"/>
          </a:p>
        </p:txBody>
      </p:sp>
      <p:sp>
        <p:nvSpPr>
          <p:cNvPr id="13" name="橢圓 12"/>
          <p:cNvSpPr/>
          <p:nvPr/>
        </p:nvSpPr>
        <p:spPr bwMode="auto">
          <a:xfrm>
            <a:off x="-12358" y="3324510"/>
            <a:ext cx="2670783" cy="1403812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4" tIns="45717" rIns="91434" bIns="45717" rtlCol="0" anchor="ctr"/>
          <a:lstStyle/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zh-TW" altLang="en-US" sz="3200" b="1" dirty="0"/>
              <a:t>記憶、</a:t>
            </a:r>
            <a:endParaRPr lang="en-US" altLang="zh-TW" sz="3200" b="1" dirty="0"/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zh-TW" altLang="en-US" sz="3200" b="1" dirty="0"/>
              <a:t>學習力受損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4852" y="332656"/>
            <a:ext cx="874565" cy="95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840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51098"/>
            <a:ext cx="3657600" cy="3508405"/>
          </a:xfrm>
          <a:noFill/>
        </p:spPr>
      </p:pic>
      <p:pic>
        <p:nvPicPr>
          <p:cNvPr id="8" name="Picture 7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1" t="40816" r="8064"/>
          <a:stretch/>
        </p:blipFill>
        <p:spPr bwMode="auto">
          <a:xfrm>
            <a:off x="4324142" y="2564904"/>
            <a:ext cx="4099834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" name="文字版面配置區 10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7787208" cy="658368"/>
          </a:xfrm>
        </p:spPr>
        <p:txBody>
          <a:bodyPr/>
          <a:lstStyle/>
          <a:p>
            <a:pPr algn="ctr"/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哈密瓜般大的膀胱萎縮成乒乓球大小</a:t>
            </a:r>
          </a:p>
        </p:txBody>
      </p:sp>
      <p:sp>
        <p:nvSpPr>
          <p:cNvPr id="9" name="橢圓 8"/>
          <p:cNvSpPr/>
          <p:nvPr/>
        </p:nvSpPr>
        <p:spPr bwMode="auto">
          <a:xfrm>
            <a:off x="1403648" y="3501008"/>
            <a:ext cx="2088232" cy="144016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rtlCol="0" anchor="t" anchorCtr="0" compatLnSpc="1">
            <a:prstTxWarp prst="textNoShape">
              <a:avLst/>
            </a:prstTxWarp>
          </a:bodyPr>
          <a:lstStyle/>
          <a:p>
            <a:pPr marL="342878" indent="-342878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Char char="•"/>
            </a:pPr>
            <a:endParaRPr lang="zh-TW" altLang="en-US" sz="5400">
              <a:solidFill>
                <a:srgbClr val="000099"/>
              </a:solidFill>
              <a:latin typeface="Arial" charset="0"/>
              <a:ea typeface="標楷體" pitchFamily="65" charset="-120"/>
            </a:endParaRPr>
          </a:p>
        </p:txBody>
      </p:sp>
      <p:sp>
        <p:nvSpPr>
          <p:cNvPr id="10" name="橢圓 9"/>
          <p:cNvSpPr/>
          <p:nvPr/>
        </p:nvSpPr>
        <p:spPr bwMode="auto">
          <a:xfrm>
            <a:off x="6012160" y="4869160"/>
            <a:ext cx="720080" cy="57606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rtlCol="0" anchor="t" anchorCtr="0" compatLnSpc="1">
            <a:prstTxWarp prst="textNoShape">
              <a:avLst/>
            </a:prstTxWarp>
          </a:bodyPr>
          <a:lstStyle/>
          <a:p>
            <a:pPr marL="342878" indent="-342878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Char char="•"/>
            </a:pPr>
            <a:endParaRPr lang="zh-TW" altLang="en-US" sz="5400">
              <a:solidFill>
                <a:srgbClr val="000099"/>
              </a:solidFill>
              <a:latin typeface="Arial" charset="0"/>
              <a:ea typeface="標楷體" pitchFamily="65" charset="-120"/>
            </a:endParaRPr>
          </a:p>
        </p:txBody>
      </p:sp>
      <p:sp>
        <p:nvSpPr>
          <p:cNvPr id="12" name="標題 3"/>
          <p:cNvSpPr txBox="1">
            <a:spLocks/>
          </p:cNvSpPr>
          <p:nvPr/>
        </p:nvSpPr>
        <p:spPr>
          <a:xfrm>
            <a:off x="541982" y="404664"/>
            <a:ext cx="7976961" cy="936104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拉</a:t>
            </a:r>
            <a:r>
              <a:rPr lang="en-US" altLang="zh-TW" sz="54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K</a:t>
            </a:r>
            <a:r>
              <a:rPr lang="zh-TW" altLang="en-US" sz="54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一時 </a:t>
            </a:r>
            <a:r>
              <a:rPr lang="en-US" altLang="zh-TW" sz="54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• </a:t>
            </a:r>
            <a:r>
              <a:rPr lang="zh-TW" altLang="en-US" sz="54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尿布一世</a:t>
            </a:r>
          </a:p>
        </p:txBody>
      </p:sp>
    </p:spTree>
    <p:extLst>
      <p:ext uri="{BB962C8B-B14F-4D97-AF65-F5344CB8AC3E}">
        <p14:creationId xmlns:p14="http://schemas.microsoft.com/office/powerpoint/2010/main" val="3274757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0" y="6592992"/>
            <a:ext cx="65710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資料來源：內政部警政署刑事警察局全球資訊網及衛生福利部食品藥物管理署</a:t>
            </a:r>
            <a:r>
              <a:rPr lang="en-US" altLang="zh-TW" sz="1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1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反毒資源專區</a:t>
            </a:r>
          </a:p>
        </p:txBody>
      </p:sp>
      <p:sp>
        <p:nvSpPr>
          <p:cNvPr id="23" name="標題 1"/>
          <p:cNvSpPr txBox="1">
            <a:spLocks/>
          </p:cNvSpPr>
          <p:nvPr/>
        </p:nvSpPr>
        <p:spPr>
          <a:xfrm>
            <a:off x="0" y="167941"/>
            <a:ext cx="9144000" cy="992187"/>
          </a:xfrm>
          <a:prstGeom prst="rect">
            <a:avLst/>
          </a:prstGeom>
        </p:spPr>
        <p:txBody>
          <a:bodyPr vert="horz"/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0" i="0" kern="1200">
                <a:solidFill>
                  <a:schemeClr val="tx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>
              <a:defRPr/>
            </a:pPr>
            <a:r>
              <a:rPr lang="zh-TW" altLang="en-US" sz="36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濫用物質傳統外觀及偽裝外觀</a:t>
            </a:r>
          </a:p>
        </p:txBody>
      </p:sp>
      <p:sp>
        <p:nvSpPr>
          <p:cNvPr id="39" name="文字方塊 10"/>
          <p:cNvSpPr txBox="1">
            <a:spLocks noChangeArrowheads="1"/>
          </p:cNvSpPr>
          <p:nvPr/>
        </p:nvSpPr>
        <p:spPr bwMode="auto">
          <a:xfrm>
            <a:off x="14020800" y="8174038"/>
            <a:ext cx="3878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1800" b="1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資料來源：內政部警政署刑事警察局</a:t>
            </a:r>
          </a:p>
        </p:txBody>
      </p:sp>
      <p:pic>
        <p:nvPicPr>
          <p:cNvPr id="4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795" y="1220245"/>
            <a:ext cx="3728558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矩形 23"/>
          <p:cNvSpPr/>
          <p:nvPr/>
        </p:nvSpPr>
        <p:spPr>
          <a:xfrm>
            <a:off x="4453737" y="3096579"/>
            <a:ext cx="9541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0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vs.</a:t>
            </a:r>
            <a:endParaRPr lang="zh-TW" altLang="en-US" sz="4000" b="1" dirty="0">
              <a:solidFill>
                <a:srgbClr val="000000"/>
              </a:solidFill>
            </a:endParaRPr>
          </a:p>
        </p:txBody>
      </p:sp>
      <p:grpSp>
        <p:nvGrpSpPr>
          <p:cNvPr id="52" name="群組 51"/>
          <p:cNvGrpSpPr/>
          <p:nvPr/>
        </p:nvGrpSpPr>
        <p:grpSpPr>
          <a:xfrm>
            <a:off x="320948" y="1270584"/>
            <a:ext cx="4251052" cy="5588491"/>
            <a:chOff x="42351" y="1117600"/>
            <a:chExt cx="4251052" cy="5588491"/>
          </a:xfrm>
        </p:grpSpPr>
        <p:pic>
          <p:nvPicPr>
            <p:cNvPr id="45" name="Picture 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15" y="1143000"/>
              <a:ext cx="2028825" cy="2933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6" name="Picture 1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2190" y="1117600"/>
              <a:ext cx="2028825" cy="2933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7" name="Picture 2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00" y="2609850"/>
              <a:ext cx="2047875" cy="2419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8" name="Picture 2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2190" y="2618511"/>
              <a:ext cx="2076450" cy="2419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9" name="Picture 2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51" y="3944866"/>
              <a:ext cx="2095500" cy="2743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0" name="Picture 2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528" y="3962891"/>
              <a:ext cx="2047875" cy="2743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4" name="矩形 43"/>
          <p:cNvSpPr/>
          <p:nvPr/>
        </p:nvSpPr>
        <p:spPr>
          <a:xfrm>
            <a:off x="1639767" y="908303"/>
            <a:ext cx="1107996" cy="369332"/>
          </a:xfrm>
          <a:prstGeom prst="rect">
            <a:avLst/>
          </a:prstGeom>
          <a:solidFill>
            <a:srgbClr val="FFFFCC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傳統外觀</a:t>
            </a:r>
          </a:p>
        </p:txBody>
      </p:sp>
      <p:sp>
        <p:nvSpPr>
          <p:cNvPr id="51" name="矩形 50"/>
          <p:cNvSpPr/>
          <p:nvPr/>
        </p:nvSpPr>
        <p:spPr>
          <a:xfrm>
            <a:off x="6531014" y="912371"/>
            <a:ext cx="1107996" cy="369332"/>
          </a:xfrm>
          <a:prstGeom prst="rect">
            <a:avLst/>
          </a:prstGeom>
          <a:solidFill>
            <a:srgbClr val="FFFFCC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偽裝外觀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9" y="5551656"/>
            <a:ext cx="1153049" cy="724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169055" y="5600808"/>
            <a:ext cx="609246" cy="583632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12"/>
          <a:srcRect/>
          <a:stretch/>
        </p:blipFill>
        <p:spPr bwMode="auto">
          <a:xfrm>
            <a:off x="1867238" y="5565274"/>
            <a:ext cx="653055" cy="654700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 rotWithShape="1">
          <a:blip r:embed="rId13"/>
          <a:srcRect/>
          <a:stretch/>
        </p:blipFill>
        <p:spPr bwMode="auto">
          <a:xfrm>
            <a:off x="2658238" y="5581558"/>
            <a:ext cx="695069" cy="630604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548062" y="5573722"/>
            <a:ext cx="691365" cy="680158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8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1" r="10786" b="6603"/>
          <a:stretch/>
        </p:blipFill>
        <p:spPr bwMode="auto">
          <a:xfrm>
            <a:off x="5119583" y="3778874"/>
            <a:ext cx="3717925" cy="2324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矩形 25"/>
          <p:cNvSpPr/>
          <p:nvPr/>
        </p:nvSpPr>
        <p:spPr>
          <a:xfrm>
            <a:off x="6705143" y="6184440"/>
            <a:ext cx="2294841" cy="484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5983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0" y="6574971"/>
            <a:ext cx="3416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資料來源：內政部警政署刑事警察局全球資訊網</a:t>
            </a:r>
          </a:p>
        </p:txBody>
      </p:sp>
      <p:sp>
        <p:nvSpPr>
          <p:cNvPr id="23" name="標題 1"/>
          <p:cNvSpPr txBox="1">
            <a:spLocks/>
          </p:cNvSpPr>
          <p:nvPr/>
        </p:nvSpPr>
        <p:spPr>
          <a:xfrm>
            <a:off x="1" y="252413"/>
            <a:ext cx="9144000" cy="992187"/>
          </a:xfrm>
          <a:prstGeom prst="rect">
            <a:avLst/>
          </a:prstGeom>
        </p:spPr>
        <p:txBody>
          <a:bodyPr vert="horz"/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0" i="0" kern="1200">
                <a:solidFill>
                  <a:schemeClr val="tx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>
              <a:defRPr/>
            </a:pPr>
            <a:r>
              <a:rPr lang="zh-TW" altLang="en-US" sz="3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濫用物質變裝後外觀</a:t>
            </a:r>
            <a:r>
              <a:rPr lang="en-US" altLang="zh-TW" sz="3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sz="3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「毒咖啡包」、「毒茶包」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715" y="1446836"/>
            <a:ext cx="4521690" cy="4676172"/>
          </a:xfrm>
          <a:prstGeom prst="rect">
            <a:avLst/>
          </a:prstGeom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33" y="1345575"/>
            <a:ext cx="4143375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30" y="3963008"/>
            <a:ext cx="3935392" cy="2160000"/>
          </a:xfrm>
          <a:prstGeom prst="rect">
            <a:avLst/>
          </a:prstGeom>
        </p:spPr>
      </p:pic>
      <p:pic>
        <p:nvPicPr>
          <p:cNvPr id="7" name="Picture 3" descr="C:\Users\yellow21433\Desktop\署LOGO\FDA-finout署(部)TAIWA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6168156"/>
            <a:ext cx="1905000" cy="470654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8" name="矩形 7"/>
          <p:cNvSpPr/>
          <p:nvPr/>
        </p:nvSpPr>
        <p:spPr>
          <a:xfrm>
            <a:off x="6705143" y="6184440"/>
            <a:ext cx="2294841" cy="484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5063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0" y="6574971"/>
            <a:ext cx="3416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資料來源：內政部警政署刑事警察局全球資訊網</a:t>
            </a:r>
          </a:p>
        </p:txBody>
      </p:sp>
      <p:sp>
        <p:nvSpPr>
          <p:cNvPr id="23" name="標題 1"/>
          <p:cNvSpPr txBox="1">
            <a:spLocks/>
          </p:cNvSpPr>
          <p:nvPr/>
        </p:nvSpPr>
        <p:spPr>
          <a:xfrm>
            <a:off x="0" y="237173"/>
            <a:ext cx="9144000" cy="992187"/>
          </a:xfrm>
          <a:prstGeom prst="rect">
            <a:avLst/>
          </a:prstGeom>
        </p:spPr>
        <p:txBody>
          <a:bodyPr vert="horz"/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0" i="0" kern="1200">
                <a:solidFill>
                  <a:schemeClr val="tx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>
              <a:defRPr/>
            </a:pPr>
            <a:r>
              <a:rPr lang="zh-TW" altLang="en-US" sz="3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濫用物質變裝後外觀</a:t>
            </a:r>
            <a:r>
              <a:rPr lang="en-US" altLang="zh-TW" sz="3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sz="3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「毒郵票」、「毒果凍」</a:t>
            </a:r>
            <a:br>
              <a:rPr lang="en-US" altLang="zh-TW" sz="3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32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08" r="11733" b="6618"/>
          <a:stretch/>
        </p:blipFill>
        <p:spPr>
          <a:xfrm>
            <a:off x="1510386" y="1393752"/>
            <a:ext cx="3012353" cy="2120305"/>
          </a:xfrm>
          <a:prstGeom prst="rect">
            <a:avLst/>
          </a:prstGeom>
          <a:ln w="57150">
            <a:solidFill>
              <a:schemeClr val="bg1"/>
            </a:solidFill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21" b="6573"/>
          <a:stretch/>
        </p:blipFill>
        <p:spPr bwMode="auto">
          <a:xfrm>
            <a:off x="1510386" y="3689635"/>
            <a:ext cx="3012353" cy="2120069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38" b="10402"/>
          <a:stretch/>
        </p:blipFill>
        <p:spPr bwMode="auto">
          <a:xfrm>
            <a:off x="5009908" y="1393988"/>
            <a:ext cx="2398298" cy="2120069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08" r="693" b="10004"/>
          <a:stretch/>
        </p:blipFill>
        <p:spPr bwMode="auto">
          <a:xfrm>
            <a:off x="5013178" y="3693684"/>
            <a:ext cx="2395028" cy="2120069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3" descr="C:\Users\yellow21433\Desktop\署LOGO\FDA-finout署(部)TAIWA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6168156"/>
            <a:ext cx="1905000" cy="470654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13" name="矩形 12"/>
          <p:cNvSpPr/>
          <p:nvPr/>
        </p:nvSpPr>
        <p:spPr>
          <a:xfrm>
            <a:off x="6813663" y="6184440"/>
            <a:ext cx="2294841" cy="484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340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0" y="18047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656565">
                    <a:lumMod val="50000"/>
                  </a:srgb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近期新興毒品態樣</a:t>
            </a:r>
            <a:r>
              <a:rPr lang="en-US" altLang="zh-TW" sz="3600" b="1" dirty="0">
                <a:solidFill>
                  <a:srgbClr val="656565">
                    <a:lumMod val="50000"/>
                  </a:srgb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~</a:t>
            </a:r>
            <a:r>
              <a:rPr lang="zh-TW" altLang="en-US" sz="3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小惡魔系列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0" y="6592992"/>
            <a:ext cx="3416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資料來源：內政部警政署刑事警察局全球資訊網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6368916" y="4224045"/>
            <a:ext cx="2377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液態式小惡魔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4576806" y="5531159"/>
            <a:ext cx="3272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粉狀式小惡魔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980" y="826803"/>
            <a:ext cx="3743325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556" y="2079340"/>
            <a:ext cx="3686175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41" y="1011894"/>
            <a:ext cx="2114550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41" y="2442179"/>
            <a:ext cx="210362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16" y="3745314"/>
            <a:ext cx="2133600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17" y="5121607"/>
            <a:ext cx="2157952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27" y="1011894"/>
            <a:ext cx="2219325" cy="1343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27" y="2442179"/>
            <a:ext cx="2219325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689" y="4083382"/>
            <a:ext cx="1600200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 descr="C:\Users\yellow21433\Desktop\署LOGO\FDA-finout署(部)TAIWAN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6168156"/>
            <a:ext cx="1905000" cy="470654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16" name="矩形 15"/>
          <p:cNvSpPr/>
          <p:nvPr/>
        </p:nvSpPr>
        <p:spPr>
          <a:xfrm>
            <a:off x="6720229" y="6177240"/>
            <a:ext cx="2294841" cy="484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2936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77002" y="180472"/>
            <a:ext cx="8999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656565">
                    <a:lumMod val="50000"/>
                  </a:srgb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近期新興毒品態樣</a:t>
            </a:r>
            <a:r>
              <a:rPr lang="en-US" altLang="zh-TW" sz="3600" b="1" dirty="0">
                <a:solidFill>
                  <a:srgbClr val="656565">
                    <a:lumMod val="50000"/>
                  </a:srgb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~</a:t>
            </a:r>
            <a:r>
              <a:rPr lang="zh-TW" altLang="en-US" sz="3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仿</a:t>
            </a:r>
            <a:r>
              <a:rPr lang="en-US" altLang="zh-TW" sz="3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Apple</a:t>
            </a:r>
            <a:r>
              <a:rPr lang="zh-TW" altLang="en-US" sz="3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系列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0" y="6592992"/>
            <a:ext cx="3416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資料來源：內政部警政署刑事警察局全球資訊網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19" y="1222441"/>
            <a:ext cx="3390900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18" y="3626902"/>
            <a:ext cx="3390900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044" y="1889091"/>
            <a:ext cx="196215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945" y="3488789"/>
            <a:ext cx="1914525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C:\Users\yellow21433\Desktop\署LOGO\FDA-finout署(部)TAIWA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6168156"/>
            <a:ext cx="1905000" cy="470654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10" name="矩形 9"/>
          <p:cNvSpPr/>
          <p:nvPr/>
        </p:nvSpPr>
        <p:spPr>
          <a:xfrm>
            <a:off x="6781782" y="6176730"/>
            <a:ext cx="2294841" cy="484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3973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971</TotalTime>
  <Words>431</Words>
  <Application>Microsoft Office PowerPoint</Application>
  <PresentationFormat>如螢幕大小 (4:3)</PresentationFormat>
  <Paragraphs>55</Paragraphs>
  <Slides>14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8" baseType="lpstr">
      <vt:lpstr>ＭＳ Ｐゴシック</vt:lpstr>
      <vt:lpstr>Open Sans Semibold</vt:lpstr>
      <vt:lpstr>Route 159 Light</vt:lpstr>
      <vt:lpstr>Route 159 UltraLight</vt:lpstr>
      <vt:lpstr>宋体</vt:lpstr>
      <vt:lpstr>微軟正黑體</vt:lpstr>
      <vt:lpstr>新細明體</vt:lpstr>
      <vt:lpstr>標楷體</vt:lpstr>
      <vt:lpstr>Arial</vt:lpstr>
      <vt:lpstr>Calibri</vt:lpstr>
      <vt:lpstr>Microsoft Sans Serif</vt:lpstr>
      <vt:lpstr>Times New Roman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相簿</vt:lpstr>
      <vt:lpstr>   簡報結束    謝謝聆聽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楊世彬</cp:lastModifiedBy>
  <cp:revision>50</cp:revision>
  <cp:lastPrinted>2024-08-09T08:19:05Z</cp:lastPrinted>
  <dcterms:created xsi:type="dcterms:W3CDTF">2020-02-04T03:21:20Z</dcterms:created>
  <dcterms:modified xsi:type="dcterms:W3CDTF">2024-11-06T02:29:42Z</dcterms:modified>
</cp:coreProperties>
</file>