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bookmarkIdSeed="2">
  <p:sldMasterIdLst>
    <p:sldMasterId id="2147483648" r:id="rId1"/>
  </p:sldMasterIdLst>
  <p:notesMasterIdLst>
    <p:notesMasterId r:id="rId18"/>
  </p:notesMasterIdLst>
  <p:handoutMasterIdLst>
    <p:handoutMasterId r:id="rId19"/>
  </p:handoutMasterIdLst>
  <p:sldIdLst>
    <p:sldId id="619" r:id="rId2"/>
    <p:sldId id="582" r:id="rId3"/>
    <p:sldId id="620" r:id="rId4"/>
    <p:sldId id="584" r:id="rId5"/>
    <p:sldId id="621" r:id="rId6"/>
    <p:sldId id="580" r:id="rId7"/>
    <p:sldId id="627" r:id="rId8"/>
    <p:sldId id="622" r:id="rId9"/>
    <p:sldId id="628" r:id="rId10"/>
    <p:sldId id="624" r:id="rId11"/>
    <p:sldId id="571" r:id="rId12"/>
    <p:sldId id="591" r:id="rId13"/>
    <p:sldId id="623" r:id="rId14"/>
    <p:sldId id="585" r:id="rId15"/>
    <p:sldId id="572" r:id="rId16"/>
    <p:sldId id="592" r:id="rId17"/>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徐世鈞" initials="徐世鈞" lastIdx="0" clrIdx="0">
    <p:extLst>
      <p:ext uri="{19B8F6BF-5375-455C-9EA6-DF929625EA0E}">
        <p15:presenceInfo xmlns:p15="http://schemas.microsoft.com/office/powerpoint/2012/main" userId="S-1-5-21-4121792088-364229548-1291200284-14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AADDD7"/>
    <a:srgbClr val="68C3B8"/>
    <a:srgbClr val="00AFB9"/>
    <a:srgbClr val="FFFF99"/>
    <a:srgbClr val="FFFFCC"/>
    <a:srgbClr val="DBEEF4"/>
    <a:srgbClr val="E6E0EC"/>
    <a:srgbClr val="66FF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淺色樣式 1 - 輔色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7AC3CCA-C797-4891-BE02-D94E43425B78}" styleName="中等深淺樣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E3FDE45-AF77-4B5C-9715-49D594BDF05E}" styleName="淺色樣式 1 - 輔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92" autoAdjust="0"/>
    <p:restoredTop sz="94614" autoAdjust="0"/>
  </p:normalViewPr>
  <p:slideViewPr>
    <p:cSldViewPr>
      <p:cViewPr varScale="1">
        <p:scale>
          <a:sx n="96" d="100"/>
          <a:sy n="96" d="100"/>
        </p:scale>
        <p:origin x="133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312" tIns="45656" rIns="91312" bIns="45656" numCol="1" anchor="t" anchorCtr="0" compatLnSpc="1">
            <a:prstTxWarp prst="textNoShape">
              <a:avLst/>
            </a:prstTxWarp>
          </a:bodyPr>
          <a:lstStyle>
            <a:lvl1pPr>
              <a:defRPr sz="1200"/>
            </a:lvl1pPr>
          </a:lstStyle>
          <a:p>
            <a:pPr>
              <a:defRPr/>
            </a:pPr>
            <a:endParaRPr lang="en-US" altLang="zh-TW"/>
          </a:p>
        </p:txBody>
      </p:sp>
      <p:sp>
        <p:nvSpPr>
          <p:cNvPr id="79875" name="Rectangle 3"/>
          <p:cNvSpPr>
            <a:spLocks noGrp="1" noChangeArrowheads="1"/>
          </p:cNvSpPr>
          <p:nvPr>
            <p:ph type="dt" sz="quarter" idx="1"/>
          </p:nvPr>
        </p:nvSpPr>
        <p:spPr bwMode="auto">
          <a:xfrm>
            <a:off x="3851277" y="0"/>
            <a:ext cx="2944813" cy="496888"/>
          </a:xfrm>
          <a:prstGeom prst="rect">
            <a:avLst/>
          </a:prstGeom>
          <a:noFill/>
          <a:ln w="9525">
            <a:noFill/>
            <a:miter lim="800000"/>
            <a:headEnd/>
            <a:tailEnd/>
          </a:ln>
          <a:effectLst/>
        </p:spPr>
        <p:txBody>
          <a:bodyPr vert="horz" wrap="square" lIns="91312" tIns="45656" rIns="91312" bIns="45656" numCol="1" anchor="t" anchorCtr="0" compatLnSpc="1">
            <a:prstTxWarp prst="textNoShape">
              <a:avLst/>
            </a:prstTxWarp>
          </a:bodyPr>
          <a:lstStyle>
            <a:lvl1pPr algn="r">
              <a:defRPr sz="1200"/>
            </a:lvl1pPr>
          </a:lstStyle>
          <a:p>
            <a:pPr>
              <a:defRPr/>
            </a:pPr>
            <a:fld id="{C8F85165-587F-43D5-9BDA-016870AC9705}" type="datetimeFigureOut">
              <a:rPr lang="zh-TW" altLang="en-US"/>
              <a:pPr>
                <a:defRPr/>
              </a:pPr>
              <a:t>2026/1/6</a:t>
            </a:fld>
            <a:endParaRPr lang="en-US" altLang="zh-TW"/>
          </a:p>
        </p:txBody>
      </p:sp>
      <p:sp>
        <p:nvSpPr>
          <p:cNvPr id="79876" name="Rectangle 4"/>
          <p:cNvSpPr>
            <a:spLocks noGrp="1" noChangeArrowheads="1"/>
          </p:cNvSpPr>
          <p:nvPr>
            <p:ph type="ftr" sz="quarter" idx="2"/>
          </p:nvPr>
        </p:nvSpPr>
        <p:spPr bwMode="auto">
          <a:xfrm>
            <a:off x="0" y="9428163"/>
            <a:ext cx="2944813" cy="496887"/>
          </a:xfrm>
          <a:prstGeom prst="rect">
            <a:avLst/>
          </a:prstGeom>
          <a:noFill/>
          <a:ln w="9525">
            <a:noFill/>
            <a:miter lim="800000"/>
            <a:headEnd/>
            <a:tailEnd/>
          </a:ln>
          <a:effectLst/>
        </p:spPr>
        <p:txBody>
          <a:bodyPr vert="horz" wrap="square" lIns="91312" tIns="45656" rIns="91312" bIns="45656" numCol="1" anchor="b" anchorCtr="0" compatLnSpc="1">
            <a:prstTxWarp prst="textNoShape">
              <a:avLst/>
            </a:prstTxWarp>
          </a:bodyPr>
          <a:lstStyle>
            <a:lvl1pPr>
              <a:defRPr sz="1200"/>
            </a:lvl1pPr>
          </a:lstStyle>
          <a:p>
            <a:pPr>
              <a:defRPr/>
            </a:pPr>
            <a:endParaRPr lang="en-US" altLang="zh-TW"/>
          </a:p>
        </p:txBody>
      </p:sp>
      <p:sp>
        <p:nvSpPr>
          <p:cNvPr id="79877" name="Rectangle 5"/>
          <p:cNvSpPr>
            <a:spLocks noGrp="1" noChangeArrowheads="1"/>
          </p:cNvSpPr>
          <p:nvPr>
            <p:ph type="sldNum" sz="quarter" idx="3"/>
          </p:nvPr>
        </p:nvSpPr>
        <p:spPr bwMode="auto">
          <a:xfrm>
            <a:off x="3851277" y="9428163"/>
            <a:ext cx="2944813" cy="496887"/>
          </a:xfrm>
          <a:prstGeom prst="rect">
            <a:avLst/>
          </a:prstGeom>
          <a:noFill/>
          <a:ln w="9525">
            <a:noFill/>
            <a:miter lim="800000"/>
            <a:headEnd/>
            <a:tailEnd/>
          </a:ln>
          <a:effectLst/>
        </p:spPr>
        <p:txBody>
          <a:bodyPr vert="horz" wrap="square" lIns="91312" tIns="45656" rIns="91312" bIns="45656" numCol="1" anchor="b" anchorCtr="0" compatLnSpc="1">
            <a:prstTxWarp prst="textNoShape">
              <a:avLst/>
            </a:prstTxWarp>
          </a:bodyPr>
          <a:lstStyle>
            <a:lvl1pPr algn="r">
              <a:defRPr sz="1200"/>
            </a:lvl1pPr>
          </a:lstStyle>
          <a:p>
            <a:pPr>
              <a:defRPr/>
            </a:pPr>
            <a:fld id="{A19C36C8-EC1C-4175-9370-B5FD21D64DA1}" type="slidenum">
              <a:rPr lang="zh-TW" altLang="en-US"/>
              <a:pPr>
                <a:defRPr/>
              </a:pPr>
              <a:t>‹#›</a:t>
            </a:fld>
            <a:endParaRPr lang="en-US" altLang="zh-TW"/>
          </a:p>
        </p:txBody>
      </p:sp>
    </p:spTree>
    <p:extLst>
      <p:ext uri="{BB962C8B-B14F-4D97-AF65-F5344CB8AC3E}">
        <p14:creationId xmlns:p14="http://schemas.microsoft.com/office/powerpoint/2010/main" val="3817655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4813" cy="496888"/>
          </a:xfrm>
          <a:prstGeom prst="rect">
            <a:avLst/>
          </a:prstGeom>
        </p:spPr>
        <p:txBody>
          <a:bodyPr vert="horz" lIns="91312" tIns="45656" rIns="91312" bIns="45656"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51277" y="0"/>
            <a:ext cx="2944813" cy="496888"/>
          </a:xfrm>
          <a:prstGeom prst="rect">
            <a:avLst/>
          </a:prstGeom>
        </p:spPr>
        <p:txBody>
          <a:bodyPr vert="horz" lIns="91312" tIns="45656" rIns="91312" bIns="45656" rtlCol="0"/>
          <a:lstStyle>
            <a:lvl1pPr algn="r" fontAlgn="auto">
              <a:spcBef>
                <a:spcPts val="0"/>
              </a:spcBef>
              <a:spcAft>
                <a:spcPts val="0"/>
              </a:spcAft>
              <a:defRPr kumimoji="0" sz="1200">
                <a:latin typeface="+mn-lt"/>
                <a:ea typeface="+mn-ea"/>
              </a:defRPr>
            </a:lvl1pPr>
          </a:lstStyle>
          <a:p>
            <a:pPr>
              <a:defRPr/>
            </a:pPr>
            <a:fld id="{ACE7783D-DF85-401A-9327-26B5CE3CBAF5}" type="datetimeFigureOut">
              <a:rPr lang="zh-TW" altLang="en-US"/>
              <a:pPr>
                <a:defRPr/>
              </a:pPr>
              <a:t>2026/1/6</a:t>
            </a:fld>
            <a:endParaRPr lang="zh-TW" altLang="en-US"/>
          </a:p>
        </p:txBody>
      </p:sp>
      <p:sp>
        <p:nvSpPr>
          <p:cNvPr id="4" name="投影片圖像版面配置區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312" tIns="45656" rIns="91312" bIns="45656" rtlCol="0" anchor="ctr"/>
          <a:lstStyle/>
          <a:p>
            <a:pPr lvl="0"/>
            <a:endParaRPr lang="zh-TW" altLang="en-US" noProof="0"/>
          </a:p>
        </p:txBody>
      </p:sp>
      <p:sp>
        <p:nvSpPr>
          <p:cNvPr id="5" name="備忘稿版面配置區 4"/>
          <p:cNvSpPr>
            <a:spLocks noGrp="1"/>
          </p:cNvSpPr>
          <p:nvPr>
            <p:ph type="body" sz="quarter" idx="3"/>
          </p:nvPr>
        </p:nvSpPr>
        <p:spPr>
          <a:xfrm>
            <a:off x="679450" y="4714876"/>
            <a:ext cx="5438775" cy="4467225"/>
          </a:xfrm>
          <a:prstGeom prst="rect">
            <a:avLst/>
          </a:prstGeom>
        </p:spPr>
        <p:txBody>
          <a:bodyPr vert="horz" lIns="91312" tIns="45656" rIns="91312" bIns="45656"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0" y="9428163"/>
            <a:ext cx="2944813" cy="496887"/>
          </a:xfrm>
          <a:prstGeom prst="rect">
            <a:avLst/>
          </a:prstGeom>
        </p:spPr>
        <p:txBody>
          <a:bodyPr vert="horz" lIns="91312" tIns="45656" rIns="91312" bIns="45656"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51277" y="9428163"/>
            <a:ext cx="2944813" cy="496887"/>
          </a:xfrm>
          <a:prstGeom prst="rect">
            <a:avLst/>
          </a:prstGeom>
        </p:spPr>
        <p:txBody>
          <a:bodyPr vert="horz" lIns="91312" tIns="45656" rIns="91312" bIns="45656" rtlCol="0" anchor="b"/>
          <a:lstStyle>
            <a:lvl1pPr algn="r" fontAlgn="auto">
              <a:spcBef>
                <a:spcPts val="0"/>
              </a:spcBef>
              <a:spcAft>
                <a:spcPts val="0"/>
              </a:spcAft>
              <a:defRPr kumimoji="0" sz="1200">
                <a:latin typeface="+mn-lt"/>
                <a:ea typeface="+mn-ea"/>
              </a:defRPr>
            </a:lvl1pPr>
          </a:lstStyle>
          <a:p>
            <a:pPr>
              <a:defRPr/>
            </a:pPr>
            <a:fld id="{7C570BC5-A60C-4994-AB3B-7C40B41B413F}" type="slidenum">
              <a:rPr lang="zh-TW" altLang="en-US"/>
              <a:pPr>
                <a:defRPr/>
              </a:pPr>
              <a:t>‹#›</a:t>
            </a:fld>
            <a:endParaRPr lang="zh-TW" altLang="en-US"/>
          </a:p>
        </p:txBody>
      </p:sp>
    </p:spTree>
    <p:extLst>
      <p:ext uri="{BB962C8B-B14F-4D97-AF65-F5344CB8AC3E}">
        <p14:creationId xmlns:p14="http://schemas.microsoft.com/office/powerpoint/2010/main" val="36451271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0</a:t>
            </a:fld>
            <a:endParaRPr lang="zh-TW" altLang="en-US"/>
          </a:p>
        </p:txBody>
      </p:sp>
    </p:spTree>
    <p:extLst>
      <p:ext uri="{BB962C8B-B14F-4D97-AF65-F5344CB8AC3E}">
        <p14:creationId xmlns:p14="http://schemas.microsoft.com/office/powerpoint/2010/main" val="609997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4</a:t>
            </a:fld>
            <a:endParaRPr lang="zh-TW" altLang="en-US"/>
          </a:p>
        </p:txBody>
      </p:sp>
    </p:spTree>
    <p:extLst>
      <p:ext uri="{BB962C8B-B14F-4D97-AF65-F5344CB8AC3E}">
        <p14:creationId xmlns:p14="http://schemas.microsoft.com/office/powerpoint/2010/main" val="2362267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10</a:t>
            </a:fld>
            <a:endParaRPr lang="zh-TW" altLang="en-US"/>
          </a:p>
        </p:txBody>
      </p:sp>
    </p:spTree>
    <p:extLst>
      <p:ext uri="{BB962C8B-B14F-4D97-AF65-F5344CB8AC3E}">
        <p14:creationId xmlns:p14="http://schemas.microsoft.com/office/powerpoint/2010/main" val="3980707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12</a:t>
            </a:fld>
            <a:endParaRPr lang="zh-TW" altLang="en-US"/>
          </a:p>
        </p:txBody>
      </p:sp>
    </p:spTree>
    <p:extLst>
      <p:ext uri="{BB962C8B-B14F-4D97-AF65-F5344CB8AC3E}">
        <p14:creationId xmlns:p14="http://schemas.microsoft.com/office/powerpoint/2010/main" val="1146835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14</a:t>
            </a:fld>
            <a:endParaRPr lang="zh-TW" altLang="en-US"/>
          </a:p>
        </p:txBody>
      </p:sp>
    </p:spTree>
    <p:extLst>
      <p:ext uri="{BB962C8B-B14F-4D97-AF65-F5344CB8AC3E}">
        <p14:creationId xmlns:p14="http://schemas.microsoft.com/office/powerpoint/2010/main" val="3617998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7C570BC5-A60C-4994-AB3B-7C40B41B413F}" type="slidenum">
              <a:rPr lang="zh-TW" altLang="en-US" smtClean="0"/>
              <a:pPr>
                <a:defRPr/>
              </a:pPr>
              <a:t>15</a:t>
            </a:fld>
            <a:endParaRPr lang="zh-TW" altLang="en-US"/>
          </a:p>
        </p:txBody>
      </p:sp>
    </p:spTree>
    <p:extLst>
      <p:ext uri="{BB962C8B-B14F-4D97-AF65-F5344CB8AC3E}">
        <p14:creationId xmlns:p14="http://schemas.microsoft.com/office/powerpoint/2010/main" val="1276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區段標題">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7"/>
            <a:ext cx="7772400" cy="1470025"/>
          </a:xfrm>
          <a:prstGeom prst="rect">
            <a:avLst/>
          </a:prstGeo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3" name="Rectangle 6"/>
          <p:cNvSpPr txBox="1">
            <a:spLocks noChangeArrowheads="1"/>
          </p:cNvSpPr>
          <p:nvPr/>
        </p:nvSpPr>
        <p:spPr bwMode="auto">
          <a:xfrm>
            <a:off x="7010400" y="6381750"/>
            <a:ext cx="2133600" cy="476250"/>
          </a:xfrm>
          <a:prstGeom prst="rect">
            <a:avLst/>
          </a:prstGeom>
          <a:noFill/>
          <a:ln w="9525">
            <a:noFill/>
            <a:miter lim="800000"/>
            <a:headEnd/>
            <a:tailEnd/>
          </a:ln>
          <a:effectLst/>
        </p:spPr>
        <p:txBody>
          <a:bodyPr anchor="b"/>
          <a:lstStyle>
            <a:lvl1pPr algn="r">
              <a:defRPr sz="1400">
                <a:latin typeface="Arial" charset="0"/>
              </a:defRPr>
            </a:lvl1pPr>
          </a:lstStyle>
          <a:p>
            <a:pPr fontAlgn="auto">
              <a:spcBef>
                <a:spcPts val="0"/>
              </a:spcBef>
              <a:spcAft>
                <a:spcPts val="0"/>
              </a:spcAft>
              <a:defRPr/>
            </a:pPr>
            <a:fld id="{BA1E2C09-BC9E-48A4-AD37-856FAD2CD75B}" type="slidenum">
              <a:rPr kumimoji="0" lang="en-US" altLang="zh-TW" smtClean="0">
                <a:ea typeface="+mn-ea"/>
              </a:rPr>
              <a:pPr fontAlgn="auto">
                <a:spcBef>
                  <a:spcPts val="0"/>
                </a:spcBef>
                <a:spcAft>
                  <a:spcPts val="0"/>
                </a:spcAft>
                <a:defRPr/>
              </a:pPr>
              <a:t>‹#›</a:t>
            </a:fld>
            <a:endParaRPr kumimoji="0" lang="en-US" altLang="zh-TW" dirty="0">
              <a:ea typeface="+mn-ea"/>
            </a:endParaRPr>
          </a:p>
        </p:txBody>
      </p:sp>
      <p:sp>
        <p:nvSpPr>
          <p:cNvPr id="4" name="矩形 3"/>
          <p:cNvSpPr/>
          <p:nvPr userDrawn="1"/>
        </p:nvSpPr>
        <p:spPr>
          <a:xfrm>
            <a:off x="0" y="663556"/>
            <a:ext cx="4572000" cy="71438"/>
          </a:xfrm>
          <a:prstGeom prst="rect">
            <a:avLst/>
          </a:prstGeom>
          <a:gradFill flip="none" rotWithShape="1">
            <a:gsLst>
              <a:gs pos="0">
                <a:schemeClr val="accent2">
                  <a:lumMod val="50000"/>
                  <a:tint val="66000"/>
                  <a:satMod val="160000"/>
                </a:schemeClr>
              </a:gs>
              <a:gs pos="50000">
                <a:schemeClr val="accent2">
                  <a:lumMod val="50000"/>
                  <a:tint val="44500"/>
                  <a:satMod val="160000"/>
                </a:schemeClr>
              </a:gs>
              <a:gs pos="100000">
                <a:schemeClr val="accent2">
                  <a:lumMod val="50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矩形 4"/>
          <p:cNvSpPr/>
          <p:nvPr userDrawn="1"/>
        </p:nvSpPr>
        <p:spPr>
          <a:xfrm>
            <a:off x="4572000" y="663556"/>
            <a:ext cx="4572000" cy="71438"/>
          </a:xfrm>
          <a:prstGeom prst="rect">
            <a:avLst/>
          </a:prstGeom>
          <a:gradFill flip="none" rotWithShape="1">
            <a:gsLst>
              <a:gs pos="0">
                <a:schemeClr val="tx2">
                  <a:lumMod val="50000"/>
                  <a:tint val="66000"/>
                  <a:satMod val="160000"/>
                </a:schemeClr>
              </a:gs>
              <a:gs pos="50000">
                <a:schemeClr val="tx2">
                  <a:lumMod val="50000"/>
                  <a:tint val="44500"/>
                  <a:satMod val="160000"/>
                </a:schemeClr>
              </a:gs>
              <a:gs pos="100000">
                <a:schemeClr val="tx2">
                  <a:lumMod val="50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 name="圖片 2">
            <a:extLst>
              <a:ext uri="{FF2B5EF4-FFF2-40B4-BE49-F238E27FC236}">
                <a16:creationId xmlns:a16="http://schemas.microsoft.com/office/drawing/2014/main" id="{DF3A7A31-3C2E-4E13-ADF6-0C903981381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44624"/>
            <a:ext cx="936104" cy="758244"/>
          </a:xfrm>
          <a:prstGeom prst="rect">
            <a:avLst/>
          </a:prstGeom>
        </p:spPr>
      </p:pic>
    </p:spTree>
  </p:cSld>
  <p:clrMap bg1="lt1" tx1="dk1" bg2="lt2" tx2="dk2" accent1="accent1" accent2="accent2" accent3="accent3" accent4="accent4" accent5="accent5" accent6="accent6" hlink="hlink" folHlink="folHlink"/>
  <p:sldLayoutIdLst>
    <p:sldLayoutId id="2147484485" r:id="rId1"/>
    <p:sldLayoutId id="2147484457"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charset="-120"/>
        </a:defRPr>
      </a:lvl2pPr>
      <a:lvl3pPr algn="ctr" rtl="0" eaLnBrk="0" fontAlgn="base" hangingPunct="0">
        <a:spcBef>
          <a:spcPct val="0"/>
        </a:spcBef>
        <a:spcAft>
          <a:spcPct val="0"/>
        </a:spcAft>
        <a:defRPr sz="4400">
          <a:solidFill>
            <a:schemeClr val="tx1"/>
          </a:solidFill>
          <a:latin typeface="Calibri" pitchFamily="34" charset="0"/>
          <a:ea typeface="新細明體" charset="-120"/>
        </a:defRPr>
      </a:lvl3pPr>
      <a:lvl4pPr algn="ctr" rtl="0" eaLnBrk="0" fontAlgn="base" hangingPunct="0">
        <a:spcBef>
          <a:spcPct val="0"/>
        </a:spcBef>
        <a:spcAft>
          <a:spcPct val="0"/>
        </a:spcAft>
        <a:defRPr sz="4400">
          <a:solidFill>
            <a:schemeClr val="tx1"/>
          </a:solidFill>
          <a:latin typeface="Calibri" pitchFamily="34" charset="0"/>
          <a:ea typeface="新細明體" charset="-120"/>
        </a:defRPr>
      </a:lvl4pPr>
      <a:lvl5pPr algn="ctr" rtl="0" eaLnBrk="0" fontAlgn="base" hangingPunct="0">
        <a:spcBef>
          <a:spcPct val="0"/>
        </a:spcBef>
        <a:spcAft>
          <a:spcPct val="0"/>
        </a:spcAft>
        <a:defRPr sz="4400">
          <a:solidFill>
            <a:schemeClr val="tx1"/>
          </a:solidFill>
          <a:latin typeface="Calibri" pitchFamily="34" charset="0"/>
          <a:ea typeface="新細明體" charset="-120"/>
        </a:defRPr>
      </a:lvl5pPr>
      <a:lvl6pPr marL="457200" algn="ctr" rtl="0" fontAlgn="base">
        <a:spcBef>
          <a:spcPct val="0"/>
        </a:spcBef>
        <a:spcAft>
          <a:spcPct val="0"/>
        </a:spcAft>
        <a:defRPr sz="4400">
          <a:solidFill>
            <a:schemeClr val="tx1"/>
          </a:solidFill>
          <a:latin typeface="Calibri" pitchFamily="34" charset="0"/>
          <a:ea typeface="新細明體" charset="-120"/>
        </a:defRPr>
      </a:lvl6pPr>
      <a:lvl7pPr marL="914400" algn="ctr" rtl="0" fontAlgn="base">
        <a:spcBef>
          <a:spcPct val="0"/>
        </a:spcBef>
        <a:spcAft>
          <a:spcPct val="0"/>
        </a:spcAft>
        <a:defRPr sz="4400">
          <a:solidFill>
            <a:schemeClr val="tx1"/>
          </a:solidFill>
          <a:latin typeface="Calibri" pitchFamily="34" charset="0"/>
          <a:ea typeface="新細明體" charset="-120"/>
        </a:defRPr>
      </a:lvl7pPr>
      <a:lvl8pPr marL="1371600" algn="ctr" rtl="0" fontAlgn="base">
        <a:spcBef>
          <a:spcPct val="0"/>
        </a:spcBef>
        <a:spcAft>
          <a:spcPct val="0"/>
        </a:spcAft>
        <a:defRPr sz="4400">
          <a:solidFill>
            <a:schemeClr val="tx1"/>
          </a:solidFill>
          <a:latin typeface="Calibri" pitchFamily="34" charset="0"/>
          <a:ea typeface="新細明體" charset="-120"/>
        </a:defRPr>
      </a:lvl8pPr>
      <a:lvl9pPr marL="1828800" algn="ctr" rtl="0" fontAlgn="base">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0" y="6381328"/>
            <a:ext cx="9180512" cy="504056"/>
          </a:xfrm>
          <a:prstGeom prst="rect">
            <a:avLst/>
          </a:prstGeom>
        </p:spPr>
        <p:txBody>
          <a:bodyPr/>
          <a:lstStyle/>
          <a:p>
            <a:pPr marR="0" lvl="0" algn="ctr" defTabSz="914400" rtl="0" eaLnBrk="1" fontAlgn="base" latinLnBrk="0" hangingPunct="1">
              <a:lnSpc>
                <a:spcPct val="100000"/>
              </a:lnSpc>
              <a:spcBef>
                <a:spcPct val="20000"/>
              </a:spcBef>
              <a:spcAft>
                <a:spcPct val="0"/>
              </a:spcAft>
              <a:buClrTx/>
              <a:buSzTx/>
              <a:tabLst/>
              <a:defRPr/>
            </a:pPr>
            <a:r>
              <a:rPr kumimoji="0" lang="zh-TW" altLang="en-US" sz="2000" b="1" i="0" u="none" strike="noStrike" kern="1200" cap="none" spc="0" normalizeH="0" baseline="0" noProof="0" dirty="0">
                <a:ln>
                  <a:noFill/>
                </a:ln>
                <a:effectLst/>
                <a:uLnTx/>
                <a:uFillTx/>
                <a:ea typeface="標楷體" pitchFamily="65" charset="-120"/>
                <a:cs typeface="Arial" pitchFamily="34" charset="0"/>
              </a:rPr>
              <a:t>中華民國  </a:t>
            </a:r>
            <a:r>
              <a:rPr kumimoji="0" lang="en-US" altLang="zh-TW" sz="2000" b="1" i="0" u="none" strike="noStrike" kern="1200" cap="none" spc="0" normalizeH="0" baseline="0" noProof="0" dirty="0">
                <a:ln>
                  <a:noFill/>
                </a:ln>
                <a:effectLst/>
                <a:uLnTx/>
                <a:uFillTx/>
                <a:ea typeface="標楷體" pitchFamily="65" charset="-120"/>
                <a:cs typeface="Arial" pitchFamily="34" charset="0"/>
              </a:rPr>
              <a:t>115</a:t>
            </a:r>
            <a:r>
              <a:rPr kumimoji="0" lang="zh-TW" altLang="en-US" sz="2000" b="1" i="0" u="none" strike="noStrike" kern="1200" cap="none" spc="0" normalizeH="0" baseline="0" noProof="0" dirty="0">
                <a:ln>
                  <a:noFill/>
                </a:ln>
                <a:effectLst/>
                <a:uLnTx/>
                <a:uFillTx/>
                <a:ea typeface="標楷體" pitchFamily="65" charset="-120"/>
                <a:cs typeface="Arial" pitchFamily="34" charset="0"/>
              </a:rPr>
              <a:t>年 </a:t>
            </a:r>
            <a:r>
              <a:rPr kumimoji="0" lang="en-US" altLang="zh-TW" sz="2000" b="1" i="0" u="none" strike="noStrike" kern="1200" cap="none" spc="0" normalizeH="0" baseline="0" noProof="0" dirty="0">
                <a:ln>
                  <a:noFill/>
                </a:ln>
                <a:effectLst/>
                <a:uLnTx/>
                <a:uFillTx/>
                <a:ea typeface="標楷體" pitchFamily="65" charset="-120"/>
                <a:cs typeface="Arial" pitchFamily="34" charset="0"/>
              </a:rPr>
              <a:t>  </a:t>
            </a:r>
            <a:r>
              <a:rPr kumimoji="0" lang="zh-TW" altLang="en-US" sz="2000" b="1" dirty="0">
                <a:ea typeface="標楷體" pitchFamily="65" charset="-120"/>
                <a:cs typeface="Arial" pitchFamily="34" charset="0"/>
              </a:rPr>
              <a:t>○</a:t>
            </a:r>
            <a:r>
              <a:rPr kumimoji="0" lang="en-US" altLang="zh-TW" sz="2000" b="1" i="0" u="none" strike="noStrike" kern="1200" cap="none" spc="0" normalizeH="0" baseline="0" noProof="0" dirty="0">
                <a:ln>
                  <a:noFill/>
                </a:ln>
                <a:effectLst/>
                <a:uLnTx/>
                <a:uFillTx/>
                <a:ea typeface="標楷體" pitchFamily="65" charset="-120"/>
                <a:cs typeface="Arial" pitchFamily="34" charset="0"/>
              </a:rPr>
              <a:t>  </a:t>
            </a:r>
            <a:r>
              <a:rPr kumimoji="0" lang="zh-TW" altLang="en-US" sz="2000" b="1" i="0" u="none" strike="noStrike" kern="1200" cap="none" spc="0" normalizeH="0" baseline="0" noProof="0" dirty="0">
                <a:ln>
                  <a:noFill/>
                </a:ln>
                <a:effectLst/>
                <a:uLnTx/>
                <a:uFillTx/>
                <a:ea typeface="標楷體" pitchFamily="65" charset="-120"/>
                <a:cs typeface="Arial" pitchFamily="34" charset="0"/>
              </a:rPr>
              <a:t>月</a:t>
            </a:r>
            <a:r>
              <a:rPr kumimoji="0" lang="en-US" altLang="zh-TW" sz="2000" b="1" i="0" u="none" strike="noStrike" kern="1200" cap="none" spc="0" normalizeH="0" baseline="0" noProof="0" dirty="0">
                <a:ln>
                  <a:noFill/>
                </a:ln>
                <a:effectLst/>
                <a:uLnTx/>
                <a:uFillTx/>
                <a:ea typeface="標楷體" pitchFamily="65" charset="-120"/>
                <a:cs typeface="Arial" pitchFamily="34" charset="0"/>
              </a:rPr>
              <a:t>  </a:t>
            </a:r>
            <a:r>
              <a:rPr kumimoji="0" lang="zh-TW" altLang="en-US" sz="2000" b="1" i="0" u="none" strike="noStrike" kern="1200" cap="none" spc="0" normalizeH="0" baseline="0" noProof="0" dirty="0">
                <a:ln>
                  <a:noFill/>
                </a:ln>
                <a:effectLst/>
                <a:uLnTx/>
                <a:uFillTx/>
                <a:ea typeface="標楷體" pitchFamily="65" charset="-120"/>
                <a:cs typeface="Arial" pitchFamily="34" charset="0"/>
              </a:rPr>
              <a:t>○</a:t>
            </a:r>
            <a:r>
              <a:rPr kumimoji="0" lang="en-US" altLang="zh-TW" sz="2000" b="1" i="0" u="none" strike="noStrike" kern="1200" cap="none" spc="0" normalizeH="0" baseline="0" noProof="0" dirty="0">
                <a:ln>
                  <a:noFill/>
                </a:ln>
                <a:effectLst/>
                <a:uLnTx/>
                <a:uFillTx/>
                <a:ea typeface="標楷體" pitchFamily="65" charset="-120"/>
                <a:cs typeface="Arial" pitchFamily="34" charset="0"/>
              </a:rPr>
              <a:t>  </a:t>
            </a:r>
            <a:r>
              <a:rPr kumimoji="0" lang="zh-TW" altLang="en-US" sz="2000" b="1" i="0" u="none" strike="noStrike" kern="1200" cap="none" spc="0" normalizeH="0" baseline="0" noProof="0" dirty="0">
                <a:ln>
                  <a:noFill/>
                </a:ln>
                <a:effectLst/>
                <a:uLnTx/>
                <a:uFillTx/>
                <a:ea typeface="標楷體" pitchFamily="65" charset="-120"/>
                <a:cs typeface="Arial" pitchFamily="34" charset="0"/>
              </a:rPr>
              <a:t>日</a:t>
            </a:r>
          </a:p>
        </p:txBody>
      </p:sp>
      <p:sp>
        <p:nvSpPr>
          <p:cNvPr id="6" name="Rectangle 4"/>
          <p:cNvSpPr>
            <a:spLocks noChangeArrowheads="1"/>
          </p:cNvSpPr>
          <p:nvPr/>
        </p:nvSpPr>
        <p:spPr bwMode="auto">
          <a:xfrm>
            <a:off x="502045" y="4018847"/>
            <a:ext cx="8176422" cy="2092881"/>
          </a:xfrm>
          <a:prstGeom prst="rect">
            <a:avLst/>
          </a:prstGeom>
          <a:noFill/>
          <a:ln w="9525">
            <a:noFill/>
            <a:miter lim="800000"/>
            <a:headEnd/>
            <a:tailEnd/>
          </a:ln>
        </p:spPr>
        <p:txBody>
          <a:bodyPr wrap="square">
            <a:spAutoFit/>
          </a:bodyPr>
          <a:lstStyle/>
          <a:p>
            <a:pPr>
              <a:spcBef>
                <a:spcPts val="600"/>
              </a:spcBef>
            </a:pPr>
            <a:r>
              <a:rPr kumimoji="0" lang="zh-TW" altLang="en-US" sz="2200" b="1" dirty="0">
                <a:ea typeface="標楷體" pitchFamily="65" charset="-120"/>
                <a:cs typeface="Arial" pitchFamily="34" charset="0"/>
              </a:rPr>
              <a:t>學校／單位：</a:t>
            </a:r>
            <a:endParaRPr kumimoji="0" lang="en-US" altLang="zh-TW" sz="2200" b="1" dirty="0">
              <a:ea typeface="標楷體" pitchFamily="65" charset="-120"/>
              <a:cs typeface="Arial" pitchFamily="34" charset="0"/>
            </a:endParaRPr>
          </a:p>
          <a:p>
            <a:pPr>
              <a:spcBef>
                <a:spcPts val="600"/>
              </a:spcBef>
            </a:pPr>
            <a:r>
              <a:rPr kumimoji="0" lang="zh-TW" altLang="en-US" sz="2200" b="1" dirty="0">
                <a:ea typeface="標楷體" pitchFamily="65" charset="-120"/>
                <a:cs typeface="Arial" pitchFamily="34" charset="0"/>
              </a:rPr>
              <a:t>園區分區：</a:t>
            </a:r>
            <a:endParaRPr kumimoji="0" lang="en-US" altLang="zh-TW" sz="2200" b="1" dirty="0">
              <a:ea typeface="標楷體" pitchFamily="65" charset="-120"/>
              <a:cs typeface="Arial" pitchFamily="34" charset="0"/>
            </a:endParaRPr>
          </a:p>
          <a:p>
            <a:pPr>
              <a:spcBef>
                <a:spcPts val="600"/>
              </a:spcBef>
            </a:pPr>
            <a:r>
              <a:rPr kumimoji="0" lang="zh-TW" altLang="en-US" sz="2200" b="1" dirty="0">
                <a:ea typeface="標楷體" pitchFamily="65" charset="-120"/>
                <a:cs typeface="Arial" pitchFamily="34" charset="0"/>
              </a:rPr>
              <a:t>計畫主持人：</a:t>
            </a:r>
            <a:endParaRPr kumimoji="0" lang="en-US" altLang="zh-TW" sz="2200" b="1" dirty="0">
              <a:ea typeface="標楷體" pitchFamily="65" charset="-120"/>
              <a:cs typeface="Arial" pitchFamily="34" charset="0"/>
            </a:endParaRPr>
          </a:p>
          <a:p>
            <a:pPr>
              <a:spcBef>
                <a:spcPts val="600"/>
              </a:spcBef>
            </a:pPr>
            <a:r>
              <a:rPr kumimoji="0" lang="zh-TW" altLang="en-US" sz="2200" b="1" dirty="0">
                <a:ea typeface="標楷體" pitchFamily="65" charset="-120"/>
                <a:cs typeface="Arial" pitchFamily="34" charset="0"/>
              </a:rPr>
              <a:t>報告者／職稱：</a:t>
            </a:r>
            <a:endParaRPr kumimoji="0" lang="en-US" altLang="zh-TW" sz="2200" b="1" dirty="0">
              <a:ea typeface="標楷體" pitchFamily="65" charset="-120"/>
              <a:cs typeface="Arial" pitchFamily="34" charset="0"/>
            </a:endParaRPr>
          </a:p>
          <a:p>
            <a:pPr>
              <a:spcBef>
                <a:spcPts val="600"/>
              </a:spcBef>
            </a:pPr>
            <a:endParaRPr kumimoji="0" lang="en-US" altLang="zh-TW" sz="2200" b="1" dirty="0">
              <a:solidFill>
                <a:srgbClr val="3333FF"/>
              </a:solidFill>
              <a:ea typeface="標楷體" pitchFamily="65" charset="-120"/>
              <a:cs typeface="Arial" pitchFamily="34" charset="0"/>
              <a:sym typeface="Wingdings 2" panose="05020102010507070707" pitchFamily="18" charset="2"/>
            </a:endParaRPr>
          </a:p>
        </p:txBody>
      </p:sp>
      <p:sp>
        <p:nvSpPr>
          <p:cNvPr id="7" name="矩形 6"/>
          <p:cNvSpPr/>
          <p:nvPr/>
        </p:nvSpPr>
        <p:spPr>
          <a:xfrm>
            <a:off x="152400" y="746272"/>
            <a:ext cx="8740080" cy="1159679"/>
          </a:xfrm>
          <a:prstGeom prst="rect">
            <a:avLst/>
          </a:prstGeom>
        </p:spPr>
        <p:txBody>
          <a:bodyPr wrap="square" anchor="ctr" anchorCtr="0">
            <a:noAutofit/>
          </a:bodyPr>
          <a:lstStyle/>
          <a:p>
            <a:pPr algn="ctr">
              <a:lnSpc>
                <a:spcPts val="4000"/>
              </a:lnSpc>
              <a:spcBef>
                <a:spcPts val="0"/>
              </a:spcBef>
              <a:defRPr/>
            </a:pPr>
            <a:r>
              <a:rPr lang="en-US" altLang="zh-TW" sz="3200" b="1" dirty="0">
                <a:solidFill>
                  <a:srgbClr val="0000CC"/>
                </a:solidFill>
                <a:ea typeface="標楷體" pitchFamily="65" charset="-120"/>
                <a:cs typeface="Arial" pitchFamily="34" charset="0"/>
              </a:rPr>
              <a:t>115</a:t>
            </a:r>
            <a:r>
              <a:rPr lang="zh-TW" altLang="en-US" sz="3200" b="1" dirty="0">
                <a:solidFill>
                  <a:srgbClr val="0000CC"/>
                </a:solidFill>
                <a:ea typeface="標楷體" pitchFamily="65" charset="-120"/>
                <a:cs typeface="Arial" pitchFamily="34" charset="0"/>
              </a:rPr>
              <a:t>年度產業園區跨區低碳轉型整合推動計畫</a:t>
            </a:r>
            <a:endParaRPr lang="en-US" altLang="zh-TW" sz="3200" b="1" dirty="0">
              <a:solidFill>
                <a:srgbClr val="0000CC"/>
              </a:solidFill>
              <a:ea typeface="標楷體" pitchFamily="65" charset="-120"/>
              <a:cs typeface="Arial" pitchFamily="34" charset="0"/>
            </a:endParaRPr>
          </a:p>
          <a:p>
            <a:pPr algn="ctr">
              <a:lnSpc>
                <a:spcPts val="4000"/>
              </a:lnSpc>
              <a:spcBef>
                <a:spcPts val="0"/>
              </a:spcBef>
              <a:defRPr/>
            </a:pPr>
            <a:r>
              <a:rPr lang="zh-TW" altLang="en-US" sz="3000" b="1" dirty="0">
                <a:solidFill>
                  <a:srgbClr val="0000CC"/>
                </a:solidFill>
                <a:ea typeface="標楷體" pitchFamily="65" charset="-120"/>
                <a:cs typeface="Arial" pitchFamily="34" charset="0"/>
              </a:rPr>
              <a:t>「</a:t>
            </a:r>
            <a:r>
              <a:rPr lang="zh-TW" altLang="zh-TW" sz="3000" b="1" dirty="0">
                <a:solidFill>
                  <a:srgbClr val="0000CC"/>
                </a:solidFill>
                <a:ea typeface="標楷體" pitchFamily="65" charset="-120"/>
                <a:cs typeface="Arial" pitchFamily="34" charset="0"/>
              </a:rPr>
              <a:t>學研協助產業園區</a:t>
            </a:r>
            <a:r>
              <a:rPr lang="zh-TW" altLang="zh-TW" sz="3000" b="1" u="sng" dirty="0">
                <a:solidFill>
                  <a:srgbClr val="0000CC"/>
                </a:solidFill>
                <a:ea typeface="標楷體" pitchFamily="65" charset="-120"/>
                <a:cs typeface="Arial" pitchFamily="34" charset="0"/>
              </a:rPr>
              <a:t>低碳專案計畫</a:t>
            </a:r>
            <a:r>
              <a:rPr lang="zh-TW" altLang="en-US" sz="3000" b="1" dirty="0">
                <a:solidFill>
                  <a:srgbClr val="0000CC"/>
                </a:solidFill>
                <a:ea typeface="標楷體" pitchFamily="65" charset="-120"/>
                <a:cs typeface="Arial" pitchFamily="34" charset="0"/>
              </a:rPr>
              <a:t>」</a:t>
            </a:r>
          </a:p>
        </p:txBody>
      </p:sp>
      <p:sp>
        <p:nvSpPr>
          <p:cNvPr id="8" name="圓角矩形 7">
            <a:extLst>
              <a:ext uri="{FF2B5EF4-FFF2-40B4-BE49-F238E27FC236}">
                <a16:creationId xmlns:a16="http://schemas.microsoft.com/office/drawing/2014/main" id="{8FED878B-F4BA-4C99-A74A-19369E85A67C}"/>
              </a:ext>
            </a:extLst>
          </p:cNvPr>
          <p:cNvSpPr/>
          <p:nvPr/>
        </p:nvSpPr>
        <p:spPr>
          <a:xfrm>
            <a:off x="413792" y="2204864"/>
            <a:ext cx="8352928" cy="1439020"/>
          </a:xfrm>
          <a:prstGeom prst="roundRect">
            <a:avLst>
              <a:gd name="adj" fmla="val 8430"/>
            </a:avLst>
          </a:prstGeom>
          <a:solidFill>
            <a:srgbClr val="68C3B8">
              <a:alpha val="58000"/>
            </a:srgbClr>
          </a:solidFill>
          <a:ln>
            <a:noFill/>
          </a:ln>
        </p:spPr>
        <p:style>
          <a:lnRef idx="1">
            <a:schemeClr val="accent6"/>
          </a:lnRef>
          <a:fillRef idx="2">
            <a:schemeClr val="accent6"/>
          </a:fillRef>
          <a:effectRef idx="1">
            <a:schemeClr val="accent6"/>
          </a:effectRef>
          <a:fontRef idx="minor">
            <a:schemeClr val="dk1"/>
          </a:fontRef>
        </p:style>
        <p:txBody>
          <a:bodyPr rtlCol="0" anchor="t" anchorCtr="0"/>
          <a:lstStyle/>
          <a:p>
            <a:pPr marL="271463"/>
            <a:r>
              <a:rPr lang="zh-TW" altLang="en-US" sz="3600" b="1" dirty="0">
                <a:solidFill>
                  <a:srgbClr val="0000CC"/>
                </a:solidFill>
                <a:ea typeface="標楷體" pitchFamily="65" charset="-120"/>
                <a:cs typeface="Arial" pitchFamily="34" charset="0"/>
              </a:rPr>
              <a:t>計畫名稱：</a:t>
            </a:r>
            <a:endParaRPr lang="zh-TW" altLang="en-US" sz="3600" b="1" dirty="0">
              <a:solidFill>
                <a:srgbClr val="0000CC"/>
              </a:solidFill>
            </a:endParaRPr>
          </a:p>
        </p:txBody>
      </p:sp>
    </p:spTree>
    <p:extLst>
      <p:ext uri="{BB962C8B-B14F-4D97-AF65-F5344CB8AC3E}">
        <p14:creationId xmlns:p14="http://schemas.microsoft.com/office/powerpoint/2010/main" val="1693406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a:t>
            </a:r>
            <a:r>
              <a:rPr lang="zh-TW" altLang="en-US" sz="3200" b="1" dirty="0">
                <a:solidFill>
                  <a:srgbClr val="000000"/>
                </a:solidFill>
                <a:ea typeface="標楷體" pitchFamily="65" charset="-120"/>
                <a:cs typeface="Arial" pitchFamily="34" charset="0"/>
              </a:rPr>
              <a:t>工作規劃</a:t>
            </a:r>
            <a:r>
              <a:rPr lang="en-US" altLang="zh-TW" sz="3200" b="1" dirty="0">
                <a:solidFill>
                  <a:srgbClr val="000000"/>
                </a:solidFill>
                <a:ea typeface="標楷體" pitchFamily="65" charset="-120"/>
                <a:cs typeface="Arial" pitchFamily="34" charset="0"/>
              </a:rPr>
              <a:t>(5)</a:t>
            </a:r>
            <a:endParaRPr lang="en-US" altLang="zh-TW" sz="3200" b="1" dirty="0">
              <a:ea typeface="標楷體" pitchFamily="65" charset="-120"/>
              <a:cs typeface="Arial" pitchFamily="34" charset="0"/>
            </a:endParaRPr>
          </a:p>
        </p:txBody>
      </p:sp>
      <p:sp>
        <p:nvSpPr>
          <p:cNvPr id="7" name="矩形 6"/>
          <p:cNvSpPr/>
          <p:nvPr/>
        </p:nvSpPr>
        <p:spPr>
          <a:xfrm>
            <a:off x="35496" y="762089"/>
            <a:ext cx="8856984" cy="938719"/>
          </a:xfrm>
          <a:prstGeom prst="rect">
            <a:avLst/>
          </a:prstGeom>
        </p:spPr>
        <p:txBody>
          <a:bodyPr wrap="square">
            <a:spAutoFit/>
          </a:bodyPr>
          <a:lstStyle/>
          <a:p>
            <a:pPr marL="0" lvl="1" indent="-342900">
              <a:spcAft>
                <a:spcPts val="600"/>
              </a:spcAft>
              <a:buFont typeface="Wingdings" panose="05000000000000000000" pitchFamily="2" charset="2"/>
              <a:buChar char="n"/>
              <a:defRPr/>
            </a:pPr>
            <a:r>
              <a:rPr lang="zh-TW" altLang="en-US" sz="2200" b="1" dirty="0">
                <a:latin typeface="標楷體" panose="03000509000000000000" pitchFamily="65" charset="-120"/>
                <a:ea typeface="標楷體" panose="03000509000000000000" pitchFamily="65" charset="-120"/>
                <a:cs typeface="Arial" pitchFamily="34" charset="0"/>
              </a:rPr>
              <a:t>園區廠商節能減碳成果追蹤</a:t>
            </a:r>
            <a:endParaRPr lang="en-US" altLang="zh-TW" sz="2200" b="1" dirty="0">
              <a:latin typeface="標楷體" panose="03000509000000000000" pitchFamily="65" charset="-120"/>
              <a:ea typeface="標楷體" panose="03000509000000000000" pitchFamily="65" charset="-120"/>
              <a:cs typeface="Arial" pitchFamily="34" charset="0"/>
            </a:endParaRPr>
          </a:p>
          <a:p>
            <a:pPr marL="357188" lvl="1">
              <a:defRPr/>
            </a:pPr>
            <a:r>
              <a:rPr lang="en-US" altLang="zh-TW" sz="1400" dirty="0">
                <a:latin typeface="標楷體" panose="03000509000000000000" pitchFamily="65" charset="-120"/>
                <a:ea typeface="標楷體" panose="03000509000000000000" pitchFamily="65" charset="-120"/>
                <a:cs typeface="Arial" pitchFamily="34" charset="0"/>
              </a:rPr>
              <a:t>(</a:t>
            </a:r>
            <a:r>
              <a:rPr lang="zh-TW" altLang="en-US" sz="1400" dirty="0">
                <a:latin typeface="標楷體" panose="03000509000000000000" pitchFamily="65" charset="-120"/>
                <a:ea typeface="標楷體" panose="03000509000000000000" pitchFamily="65" charset="-120"/>
                <a:cs typeface="Arial" pitchFamily="34" charset="0"/>
              </a:rPr>
              <a:t>若為延續性提案，請學校就</a:t>
            </a:r>
            <a:r>
              <a:rPr lang="en-US" altLang="zh-TW" sz="1400" dirty="0">
                <a:latin typeface="標楷體" panose="03000509000000000000" pitchFamily="65" charset="-120"/>
                <a:ea typeface="標楷體" panose="03000509000000000000" pitchFamily="65" charset="-120"/>
                <a:cs typeface="Arial" pitchFamily="34" charset="0"/>
              </a:rPr>
              <a:t>112~114</a:t>
            </a:r>
            <a:r>
              <a:rPr lang="zh-TW" altLang="en-US" sz="1400" dirty="0">
                <a:latin typeface="標楷體" panose="03000509000000000000" pitchFamily="65" charset="-120"/>
                <a:ea typeface="標楷體" panose="03000509000000000000" pitchFamily="65" charset="-120"/>
                <a:cs typeface="Arial" pitchFamily="34" charset="0"/>
              </a:rPr>
              <a:t>年之輔導廠商，追蹤本</a:t>
            </a:r>
            <a:r>
              <a:rPr lang="en-US" altLang="zh-TW" sz="1400" dirty="0">
                <a:latin typeface="標楷體" panose="03000509000000000000" pitchFamily="65" charset="-120"/>
                <a:ea typeface="標楷體" panose="03000509000000000000" pitchFamily="65" charset="-120"/>
                <a:cs typeface="Arial" pitchFamily="34" charset="0"/>
              </a:rPr>
              <a:t>(115)</a:t>
            </a:r>
            <a:r>
              <a:rPr lang="zh-TW" altLang="en-US" sz="1400" dirty="0">
                <a:latin typeface="標楷體" panose="03000509000000000000" pitchFamily="65" charset="-120"/>
                <a:ea typeface="標楷體" panose="03000509000000000000" pitchFamily="65" charset="-120"/>
                <a:cs typeface="Arial" pitchFamily="34" charset="0"/>
              </a:rPr>
              <a:t>年度實際改善情形</a:t>
            </a:r>
            <a:r>
              <a:rPr lang="zh-TW" altLang="en-US" sz="1400" dirty="0">
                <a:latin typeface="Poiret One" panose="00000500000000000000" pitchFamily="2" charset="0"/>
                <a:ea typeface="標楷體" panose="03000509000000000000" pitchFamily="65" charset="-120"/>
                <a:cs typeface="Arial" pitchFamily="34" charset="0"/>
              </a:rPr>
              <a:t>，可</a:t>
            </a:r>
            <a:r>
              <a:rPr lang="zh-TW" altLang="en-US" sz="1400" dirty="0">
                <a:latin typeface="標楷體" panose="03000509000000000000" pitchFamily="65" charset="-120"/>
                <a:ea typeface="標楷體" panose="03000509000000000000" pitchFamily="65" charset="-120"/>
                <a:cs typeface="Arial" pitchFamily="34" charset="0"/>
              </a:rPr>
              <a:t>規劃優先訪視目標廠商至少</a:t>
            </a:r>
            <a:r>
              <a:rPr lang="en-US" altLang="zh-TW" sz="1400" dirty="0">
                <a:latin typeface="標楷體" panose="03000509000000000000" pitchFamily="65" charset="-120"/>
                <a:ea typeface="標楷體" panose="03000509000000000000" pitchFamily="65" charset="-120"/>
                <a:cs typeface="Arial" pitchFamily="34" charset="0"/>
              </a:rPr>
              <a:t>5</a:t>
            </a:r>
            <a:r>
              <a:rPr lang="zh-TW" altLang="en-US" sz="1400" dirty="0">
                <a:latin typeface="標楷體" panose="03000509000000000000" pitchFamily="65" charset="-120"/>
                <a:ea typeface="標楷體" panose="03000509000000000000" pitchFamily="65" charset="-120"/>
                <a:cs typeface="Arial" pitchFamily="34" charset="0"/>
              </a:rPr>
              <a:t>家及預期節電量</a:t>
            </a:r>
            <a:r>
              <a:rPr lang="zh-TW" altLang="en-US" sz="1400" dirty="0">
                <a:latin typeface="Poiret One" panose="00000500000000000000" pitchFamily="2" charset="0"/>
                <a:ea typeface="標楷體" panose="03000509000000000000" pitchFamily="65" charset="-120"/>
                <a:cs typeface="Arial" pitchFamily="34" charset="0"/>
              </a:rPr>
              <a:t>，</a:t>
            </a:r>
            <a:r>
              <a:rPr lang="zh-TW" altLang="en-US" sz="1400" dirty="0">
                <a:latin typeface="標楷體" panose="03000509000000000000" pitchFamily="65" charset="-120"/>
                <a:ea typeface="標楷體" panose="03000509000000000000" pitchFamily="65" charset="-120"/>
                <a:cs typeface="Arial" pitchFamily="34" charset="0"/>
              </a:rPr>
              <a:t>新提案學校免填，待通過後洽本計畫提供廠商清單</a:t>
            </a:r>
            <a:r>
              <a:rPr lang="en-US" altLang="zh-TW" sz="1400" dirty="0">
                <a:latin typeface="標楷體" panose="03000509000000000000" pitchFamily="65" charset="-120"/>
                <a:ea typeface="標楷體" panose="03000509000000000000" pitchFamily="65" charset="-120"/>
                <a:cs typeface="Arial" pitchFamily="34" charset="0"/>
              </a:rPr>
              <a:t>)</a:t>
            </a:r>
          </a:p>
        </p:txBody>
      </p:sp>
      <p:graphicFrame>
        <p:nvGraphicFramePr>
          <p:cNvPr id="5" name="表格 4">
            <a:extLst>
              <a:ext uri="{FF2B5EF4-FFF2-40B4-BE49-F238E27FC236}">
                <a16:creationId xmlns:a16="http://schemas.microsoft.com/office/drawing/2014/main" id="{C1D3631E-3564-DBDE-E72E-B5E9B166F9CF}"/>
              </a:ext>
            </a:extLst>
          </p:cNvPr>
          <p:cNvGraphicFramePr>
            <a:graphicFrameLocks noGrp="1"/>
          </p:cNvGraphicFramePr>
          <p:nvPr>
            <p:extLst>
              <p:ext uri="{D42A27DB-BD31-4B8C-83A1-F6EECF244321}">
                <p14:modId xmlns:p14="http://schemas.microsoft.com/office/powerpoint/2010/main" val="1800659097"/>
              </p:ext>
            </p:extLst>
          </p:nvPr>
        </p:nvGraphicFramePr>
        <p:xfrm>
          <a:off x="458543" y="1862186"/>
          <a:ext cx="8226914" cy="2556000"/>
        </p:xfrm>
        <a:graphic>
          <a:graphicData uri="http://schemas.openxmlformats.org/drawingml/2006/table">
            <a:tbl>
              <a:tblPr firstRow="1" firstCol="1" bandRow="1"/>
              <a:tblGrid>
                <a:gridCol w="450050">
                  <a:extLst>
                    <a:ext uri="{9D8B030D-6E8A-4147-A177-3AD203B41FA5}">
                      <a16:colId xmlns:a16="http://schemas.microsoft.com/office/drawing/2014/main" val="442123072"/>
                    </a:ext>
                  </a:extLst>
                </a:gridCol>
                <a:gridCol w="1152128">
                  <a:extLst>
                    <a:ext uri="{9D8B030D-6E8A-4147-A177-3AD203B41FA5}">
                      <a16:colId xmlns:a16="http://schemas.microsoft.com/office/drawing/2014/main" val="3280767457"/>
                    </a:ext>
                  </a:extLst>
                </a:gridCol>
                <a:gridCol w="1944216">
                  <a:extLst>
                    <a:ext uri="{9D8B030D-6E8A-4147-A177-3AD203B41FA5}">
                      <a16:colId xmlns:a16="http://schemas.microsoft.com/office/drawing/2014/main" val="518913263"/>
                    </a:ext>
                  </a:extLst>
                </a:gridCol>
                <a:gridCol w="4680520">
                  <a:extLst>
                    <a:ext uri="{9D8B030D-6E8A-4147-A177-3AD203B41FA5}">
                      <a16:colId xmlns:a16="http://schemas.microsoft.com/office/drawing/2014/main" val="846891775"/>
                    </a:ext>
                  </a:extLst>
                </a:gridCol>
              </a:tblGrid>
              <a:tr h="324000">
                <a:tc>
                  <a:txBody>
                    <a:bodyPr/>
                    <a:lstStyle/>
                    <a:p>
                      <a:pPr marL="0" algn="ctr" defTabSz="914400" rtl="0" eaLnBrk="1" latinLnBrk="0" hangingPunct="1">
                        <a:spcAft>
                          <a:spcPts val="0"/>
                        </a:spcAft>
                      </a:pPr>
                      <a:r>
                        <a:rPr lang="zh-TW" altLang="en-US" sz="1200" b="1" kern="100" dirty="0">
                          <a:solidFill>
                            <a:schemeClr val="tx1"/>
                          </a:solidFill>
                          <a:effectLst/>
                          <a:latin typeface="標楷體" panose="03000509000000000000" pitchFamily="65" charset="-120"/>
                          <a:ea typeface="標楷體" panose="03000509000000000000" pitchFamily="65" charset="-120"/>
                          <a:cs typeface="+mn-cs"/>
                        </a:rPr>
                        <a:t>項次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algn="ctr" defTabSz="914400" rtl="0" eaLnBrk="1" latinLnBrk="0" hangingPunct="1">
                        <a:spcAft>
                          <a:spcPts val="0"/>
                        </a:spcAft>
                      </a:pPr>
                      <a:r>
                        <a:rPr lang="zh-TW" altLang="en-US" sz="1600" b="1" kern="100" dirty="0">
                          <a:solidFill>
                            <a:schemeClr val="tx1"/>
                          </a:solidFill>
                          <a:effectLst/>
                          <a:latin typeface="標楷體" panose="03000509000000000000" pitchFamily="65" charset="-120"/>
                          <a:ea typeface="標楷體" panose="03000509000000000000" pitchFamily="65" charset="-120"/>
                          <a:cs typeface="+mn-cs"/>
                        </a:rPr>
                        <a:t>目標廠商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algn="ctr" defTabSz="914400" rtl="0" eaLnBrk="1" latinLnBrk="0" hangingPunct="1">
                        <a:spcAft>
                          <a:spcPts val="0"/>
                        </a:spcAft>
                      </a:pPr>
                      <a:r>
                        <a:rPr lang="en-US" altLang="zh-TW" sz="1600" b="1" kern="100" dirty="0">
                          <a:solidFill>
                            <a:schemeClr val="tx1"/>
                          </a:solidFill>
                          <a:effectLst/>
                          <a:latin typeface="標楷體" panose="03000509000000000000" pitchFamily="65" charset="-120"/>
                          <a:ea typeface="標楷體" panose="03000509000000000000" pitchFamily="65" charset="-120"/>
                          <a:cs typeface="+mn-cs"/>
                        </a:rPr>
                        <a:t>112~114</a:t>
                      </a:r>
                      <a:r>
                        <a:rPr lang="zh-TW" altLang="en-US" sz="1600" b="1" kern="100" dirty="0">
                          <a:solidFill>
                            <a:schemeClr val="tx1"/>
                          </a:solidFill>
                          <a:effectLst/>
                          <a:latin typeface="標楷體" panose="03000509000000000000" pitchFamily="65" charset="-120"/>
                          <a:ea typeface="標楷體" panose="03000509000000000000" pitchFamily="65" charset="-120"/>
                          <a:cs typeface="+mn-cs"/>
                        </a:rPr>
                        <a:t>年輔導項目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algn="ctr" defTabSz="914400" rtl="0" eaLnBrk="1" latinLnBrk="0" hangingPunct="1">
                        <a:spcAft>
                          <a:spcPts val="0"/>
                        </a:spcAft>
                      </a:pPr>
                      <a:r>
                        <a:rPr lang="zh-TW" altLang="en-US" sz="1600" b="1" kern="100" dirty="0">
                          <a:solidFill>
                            <a:schemeClr val="tx1"/>
                          </a:solidFill>
                          <a:effectLst/>
                          <a:latin typeface="標楷體" panose="03000509000000000000" pitchFamily="65" charset="-120"/>
                          <a:ea typeface="標楷體" panose="03000509000000000000" pitchFamily="65" charset="-120"/>
                          <a:cs typeface="+mn-cs"/>
                        </a:rPr>
                        <a:t>改善追蹤內容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43356973"/>
                  </a:ext>
                </a:extLst>
              </a:tr>
              <a:tr h="1116000">
                <a:tc>
                  <a:txBody>
                    <a:bodyPr/>
                    <a:lstStyle/>
                    <a:p>
                      <a:pPr algn="ctr"/>
                      <a:r>
                        <a:rPr lang="en-US" sz="1400" kern="100" dirty="0">
                          <a:solidFill>
                            <a:schemeClr val="tx1"/>
                          </a:solidFill>
                          <a:effectLst/>
                          <a:latin typeface="標楷體" panose="03000509000000000000" pitchFamily="65" charset="-120"/>
                          <a:ea typeface="標楷體" panose="03000509000000000000" pitchFamily="65" charset="-120"/>
                          <a:cs typeface="+mn-cs"/>
                        </a:rPr>
                        <a:t>1</a:t>
                      </a:r>
                      <a:endParaRPr lang="zh-TW" altLang="en-US" sz="140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ts val="1800"/>
                        </a:lnSpc>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□碳排來源檢視</a:t>
                      </a:r>
                    </a:p>
                    <a:p>
                      <a:pPr algn="just">
                        <a:lnSpc>
                          <a:spcPts val="1800"/>
                        </a:lnSpc>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□低碳</a:t>
                      </a:r>
                      <a:r>
                        <a:rPr lang="en-US"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深度節能輔導</a:t>
                      </a:r>
                    </a:p>
                    <a:p>
                      <a:pPr>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□申請政府補助計畫</a:t>
                      </a:r>
                    </a:p>
                    <a:p>
                      <a:pPr>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□其他</a:t>
                      </a:r>
                      <a:r>
                        <a:rPr lang="en-US"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預計節電量：</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____</a:t>
                      </a: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千度</a:t>
                      </a:r>
                      <a:endParaRPr lang="en-US" altLang="zh-TW" sz="1400" b="1" kern="100" dirty="0">
                        <a:solidFill>
                          <a:schemeClr val="tx1"/>
                        </a:solidFill>
                        <a:effectLst/>
                        <a:latin typeface="標楷體" panose="03000509000000000000" pitchFamily="65" charset="-120"/>
                        <a:ea typeface="標楷體" panose="03000509000000000000" pitchFamily="65" charset="-120"/>
                        <a:cs typeface="+mn-cs"/>
                      </a:endParaRPr>
                    </a:p>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預計減碳量：</a:t>
                      </a:r>
                      <a:r>
                        <a:rPr lang="zh-TW" altLang="en-US" sz="1400" b="1" u="sng" kern="100" dirty="0">
                          <a:solidFill>
                            <a:schemeClr val="tx1"/>
                          </a:solidFill>
                          <a:effectLst/>
                          <a:latin typeface="標楷體" panose="03000509000000000000" pitchFamily="65" charset="-120"/>
                          <a:ea typeface="標楷體" panose="03000509000000000000" pitchFamily="65" charset="-120"/>
                          <a:cs typeface="+mn-cs"/>
                        </a:rPr>
                        <a:t>         </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CO</a:t>
                      </a:r>
                      <a:r>
                        <a:rPr lang="en-US" altLang="zh-TW" sz="1400" b="1" kern="100" baseline="-25000" dirty="0">
                          <a:solidFill>
                            <a:schemeClr val="tx1"/>
                          </a:solidFill>
                          <a:effectLst/>
                          <a:latin typeface="標楷體" panose="03000509000000000000" pitchFamily="65" charset="-120"/>
                          <a:ea typeface="標楷體" panose="03000509000000000000" pitchFamily="65" charset="-120"/>
                          <a:cs typeface="+mn-cs"/>
                        </a:rPr>
                        <a:t>2</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e</a:t>
                      </a:r>
                      <a:endParaRPr lang="zh-TW" altLang="en-US" sz="1400" b="1" kern="100" dirty="0">
                        <a:solidFill>
                          <a:schemeClr val="tx1"/>
                        </a:solidFill>
                        <a:effectLst/>
                        <a:latin typeface="標楷體" panose="03000509000000000000" pitchFamily="65" charset="-120"/>
                        <a:ea typeface="標楷體" panose="03000509000000000000" pitchFamily="65" charset="-120"/>
                        <a:cs typeface="+mn-cs"/>
                      </a:endParaRPr>
                    </a:p>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主要改善措施</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內容：</a:t>
                      </a:r>
                      <a:endParaRPr lang="en-US" altLang="zh-TW" sz="1400" b="1" kern="100" dirty="0">
                        <a:solidFill>
                          <a:schemeClr val="tx1"/>
                        </a:solidFill>
                        <a:effectLst/>
                        <a:latin typeface="標楷體" panose="03000509000000000000" pitchFamily="65" charset="-120"/>
                        <a:ea typeface="標楷體" panose="03000509000000000000" pitchFamily="65" charset="-120"/>
                        <a:cs typeface="+mn-cs"/>
                      </a:endParaRPr>
                    </a:p>
                    <a:p>
                      <a:pPr marL="266700" lvl="0" indent="-180975" algn="just">
                        <a:spcAft>
                          <a:spcPts val="0"/>
                        </a:spcAft>
                        <a:buFont typeface="+mj-lt"/>
                        <a:buAutoNum type="arabicPeriod"/>
                      </a:pPr>
                      <a:r>
                        <a:rPr lang="en-US" altLang="zh-TW"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例如</a:t>
                      </a:r>
                      <a:r>
                        <a:rPr lang="en-US" altLang="zh-TW"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冰水主機汰舊換新</a:t>
                      </a:r>
                      <a:r>
                        <a:rPr lang="en-US"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6642402"/>
                  </a:ext>
                </a:extLst>
              </a:tr>
              <a:tr h="1116000">
                <a:tc>
                  <a:txBody>
                    <a:bodyPr/>
                    <a:lstStyle/>
                    <a:p>
                      <a:pPr algn="ctr"/>
                      <a:r>
                        <a:rPr lang="en-US" sz="1400" kern="100">
                          <a:solidFill>
                            <a:schemeClr val="tx1"/>
                          </a:solidFill>
                          <a:effectLst/>
                          <a:latin typeface="標楷體" panose="03000509000000000000" pitchFamily="65" charset="-120"/>
                          <a:ea typeface="標楷體" panose="03000509000000000000" pitchFamily="65" charset="-120"/>
                          <a:cs typeface="+mn-cs"/>
                        </a:rPr>
                        <a:t>2</a:t>
                      </a:r>
                      <a:endParaRPr lang="zh-TW" altLang="en-US" sz="1400" kern="10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ts val="1800"/>
                        </a:lnSpc>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□碳排來源檢視</a:t>
                      </a:r>
                    </a:p>
                    <a:p>
                      <a:pPr algn="just">
                        <a:lnSpc>
                          <a:spcPts val="1800"/>
                        </a:lnSpc>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□低碳</a:t>
                      </a:r>
                      <a:r>
                        <a:rPr lang="en-US"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深度節能輔導</a:t>
                      </a:r>
                    </a:p>
                    <a:p>
                      <a:pPr>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□申請政府補助計畫</a:t>
                      </a:r>
                    </a:p>
                    <a:p>
                      <a:pPr>
                        <a:spcAft>
                          <a:spcPts val="0"/>
                        </a:spcAft>
                      </a:pP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□其他</a:t>
                      </a:r>
                      <a:r>
                        <a:rPr lang="en-US"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預計節電量：</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____</a:t>
                      </a: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千度</a:t>
                      </a:r>
                      <a:endParaRPr lang="en-US" altLang="zh-TW" sz="1400" b="1" kern="100" dirty="0">
                        <a:solidFill>
                          <a:schemeClr val="tx1"/>
                        </a:solidFill>
                        <a:effectLst/>
                        <a:latin typeface="標楷體" panose="03000509000000000000" pitchFamily="65" charset="-120"/>
                        <a:ea typeface="標楷體" panose="03000509000000000000" pitchFamily="65" charset="-120"/>
                        <a:cs typeface="+mn-cs"/>
                      </a:endParaRPr>
                    </a:p>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預計減碳量：</a:t>
                      </a:r>
                      <a:r>
                        <a:rPr lang="zh-TW" altLang="en-US" sz="1400" b="1" u="sng" kern="100" dirty="0">
                          <a:solidFill>
                            <a:schemeClr val="tx1"/>
                          </a:solidFill>
                          <a:effectLst/>
                          <a:latin typeface="標楷體" panose="03000509000000000000" pitchFamily="65" charset="-120"/>
                          <a:ea typeface="標楷體" panose="03000509000000000000" pitchFamily="65" charset="-120"/>
                          <a:cs typeface="+mn-cs"/>
                        </a:rPr>
                        <a:t>         </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CO</a:t>
                      </a:r>
                      <a:r>
                        <a:rPr lang="en-US" altLang="zh-TW" sz="1400" b="1" kern="100" baseline="-25000" dirty="0">
                          <a:solidFill>
                            <a:schemeClr val="tx1"/>
                          </a:solidFill>
                          <a:effectLst/>
                          <a:latin typeface="標楷體" panose="03000509000000000000" pitchFamily="65" charset="-120"/>
                          <a:ea typeface="標楷體" panose="03000509000000000000" pitchFamily="65" charset="-120"/>
                          <a:cs typeface="+mn-cs"/>
                        </a:rPr>
                        <a:t>2</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e</a:t>
                      </a:r>
                      <a:endParaRPr lang="zh-TW" altLang="en-US" sz="1400" b="1" kern="100" dirty="0">
                        <a:solidFill>
                          <a:schemeClr val="tx1"/>
                        </a:solidFill>
                        <a:effectLst/>
                        <a:latin typeface="標楷體" panose="03000509000000000000" pitchFamily="65" charset="-120"/>
                        <a:ea typeface="標楷體" panose="03000509000000000000" pitchFamily="65" charset="-120"/>
                        <a:cs typeface="+mn-cs"/>
                      </a:endParaRPr>
                    </a:p>
                    <a:p>
                      <a:pPr marL="88900" lvl="0" indent="-88900" algn="just">
                        <a:spcAft>
                          <a:spcPts val="0"/>
                        </a:spcAft>
                        <a:buFont typeface="Arial" panose="020B0604020202020204" pitchFamily="34" charset="0"/>
                        <a:buChar char="•"/>
                      </a:pP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主要改善措施</a:t>
                      </a:r>
                      <a:r>
                        <a:rPr lang="en-US" altLang="zh-TW" sz="1400" b="1"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1" kern="100" dirty="0">
                          <a:solidFill>
                            <a:schemeClr val="tx1"/>
                          </a:solidFill>
                          <a:effectLst/>
                          <a:latin typeface="標楷體" panose="03000509000000000000" pitchFamily="65" charset="-120"/>
                          <a:ea typeface="標楷體" panose="03000509000000000000" pitchFamily="65" charset="-120"/>
                          <a:cs typeface="+mn-cs"/>
                        </a:rPr>
                        <a:t>內容：</a:t>
                      </a:r>
                      <a:endParaRPr lang="en-US" altLang="zh-TW" sz="1400" b="1" kern="100" dirty="0">
                        <a:solidFill>
                          <a:schemeClr val="tx1"/>
                        </a:solidFill>
                        <a:effectLst/>
                        <a:latin typeface="標楷體" panose="03000509000000000000" pitchFamily="65" charset="-120"/>
                        <a:ea typeface="標楷體" panose="03000509000000000000" pitchFamily="65" charset="-120"/>
                        <a:cs typeface="+mn-cs"/>
                      </a:endParaRPr>
                    </a:p>
                    <a:p>
                      <a:pPr marL="266700" lvl="0" indent="-180975" algn="just">
                        <a:spcAft>
                          <a:spcPts val="0"/>
                        </a:spcAft>
                        <a:buFont typeface="+mj-lt"/>
                        <a:buAutoNum type="arabicPeriod"/>
                      </a:pPr>
                      <a:r>
                        <a:rPr lang="en-US" altLang="zh-TW"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例如</a:t>
                      </a:r>
                      <a:r>
                        <a:rPr lang="en-US" altLang="zh-TW" sz="1400" b="0" kern="100" dirty="0">
                          <a:solidFill>
                            <a:schemeClr val="tx1"/>
                          </a:solidFill>
                          <a:effectLst/>
                          <a:latin typeface="標楷體" panose="03000509000000000000" pitchFamily="65" charset="-120"/>
                          <a:ea typeface="標楷體" panose="03000509000000000000" pitchFamily="65" charset="-120"/>
                          <a:cs typeface="+mn-cs"/>
                        </a:rPr>
                        <a:t>)</a:t>
                      </a:r>
                      <a:r>
                        <a:rPr lang="zh-TW" altLang="en-US" sz="1400" b="0" kern="100" dirty="0">
                          <a:solidFill>
                            <a:schemeClr val="tx1"/>
                          </a:solidFill>
                          <a:effectLst/>
                          <a:latin typeface="標楷體" panose="03000509000000000000" pitchFamily="65" charset="-120"/>
                          <a:ea typeface="標楷體" panose="03000509000000000000" pitchFamily="65" charset="-120"/>
                          <a:cs typeface="+mn-cs"/>
                        </a:rPr>
                        <a:t>冰水主機汰舊換新</a:t>
                      </a:r>
                      <a:r>
                        <a:rPr lang="en-US" altLang="zh-TW" sz="1400" b="0" kern="100" dirty="0">
                          <a:solidFill>
                            <a:schemeClr val="tx1"/>
                          </a:solidFill>
                          <a:effectLst/>
                          <a:latin typeface="標楷體" panose="03000509000000000000" pitchFamily="65" charset="-120"/>
                          <a:ea typeface="標楷體" panose="03000509000000000000" pitchFamily="65" charset="-120"/>
                          <a:cs typeface="+mn-cs"/>
                        </a:rPr>
                        <a:t> </a:t>
                      </a:r>
                      <a:endParaRPr lang="zh-TW" altLang="en-US" sz="1400" b="0" kern="100" dirty="0">
                        <a:solidFill>
                          <a:schemeClr val="tx1"/>
                        </a:solidFill>
                        <a:effectLst/>
                        <a:latin typeface="標楷體" panose="03000509000000000000" pitchFamily="65" charset="-12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3770930"/>
                  </a:ext>
                </a:extLst>
              </a:tr>
            </a:tbl>
          </a:graphicData>
        </a:graphic>
      </p:graphicFrame>
    </p:spTree>
    <p:extLst>
      <p:ext uri="{BB962C8B-B14F-4D97-AF65-F5344CB8AC3E}">
        <p14:creationId xmlns:p14="http://schemas.microsoft.com/office/powerpoint/2010/main" val="45996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三、工作規劃</a:t>
            </a:r>
            <a:r>
              <a:rPr lang="en-US" altLang="zh-TW" sz="3200" b="1" dirty="0">
                <a:ea typeface="標楷體" pitchFamily="65" charset="-120"/>
                <a:cs typeface="Arial" pitchFamily="34" charset="0"/>
              </a:rPr>
              <a:t>(6)</a:t>
            </a:r>
          </a:p>
        </p:txBody>
      </p:sp>
      <p:graphicFrame>
        <p:nvGraphicFramePr>
          <p:cNvPr id="8" name="表格 7"/>
          <p:cNvGraphicFramePr>
            <a:graphicFrameLocks noGrp="1"/>
          </p:cNvGraphicFramePr>
          <p:nvPr>
            <p:extLst>
              <p:ext uri="{D42A27DB-BD31-4B8C-83A1-F6EECF244321}">
                <p14:modId xmlns:p14="http://schemas.microsoft.com/office/powerpoint/2010/main" val="3985265175"/>
              </p:ext>
            </p:extLst>
          </p:nvPr>
        </p:nvGraphicFramePr>
        <p:xfrm>
          <a:off x="467544" y="1556792"/>
          <a:ext cx="8143933" cy="4582558"/>
        </p:xfrm>
        <a:graphic>
          <a:graphicData uri="http://schemas.openxmlformats.org/drawingml/2006/table">
            <a:tbl>
              <a:tblPr/>
              <a:tblGrid>
                <a:gridCol w="2520280">
                  <a:extLst>
                    <a:ext uri="{9D8B030D-6E8A-4147-A177-3AD203B41FA5}">
                      <a16:colId xmlns:a16="http://schemas.microsoft.com/office/drawing/2014/main" val="20000"/>
                    </a:ext>
                  </a:extLst>
                </a:gridCol>
                <a:gridCol w="2820467">
                  <a:extLst>
                    <a:ext uri="{9D8B030D-6E8A-4147-A177-3AD203B41FA5}">
                      <a16:colId xmlns:a16="http://schemas.microsoft.com/office/drawing/2014/main" val="20001"/>
                    </a:ext>
                  </a:extLst>
                </a:gridCol>
                <a:gridCol w="2803186">
                  <a:extLst>
                    <a:ext uri="{9D8B030D-6E8A-4147-A177-3AD203B41FA5}">
                      <a16:colId xmlns:a16="http://schemas.microsoft.com/office/drawing/2014/main" val="20002"/>
                    </a:ext>
                  </a:extLst>
                </a:gridCol>
              </a:tblGrid>
              <a:tr h="513371">
                <a:tc>
                  <a:txBody>
                    <a:bodyPr/>
                    <a:lstStyle/>
                    <a:p>
                      <a:pPr algn="ctr">
                        <a:lnSpc>
                          <a:spcPct val="100000"/>
                        </a:lnSpc>
                        <a:spcAft>
                          <a:spcPts val="0"/>
                        </a:spcAft>
                      </a:pPr>
                      <a:r>
                        <a:rPr lang="zh-TW" sz="1800" b="1" kern="100" dirty="0">
                          <a:solidFill>
                            <a:sysClr val="windowText" lastClr="000000"/>
                          </a:solidFill>
                          <a:latin typeface="Arial"/>
                          <a:ea typeface="標楷體"/>
                          <a:cs typeface="Arial"/>
                        </a:rPr>
                        <a:t>績效指標</a:t>
                      </a:r>
                      <a:endParaRPr lang="zh-TW" sz="1800" kern="100" dirty="0">
                        <a:solidFill>
                          <a:sysClr val="windowText" lastClr="0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8C3B8">
                        <a:alpha val="56000"/>
                      </a:srgbClr>
                    </a:solidFill>
                  </a:tcPr>
                </a:tc>
                <a:tc>
                  <a:txBody>
                    <a:bodyPr/>
                    <a:lstStyle/>
                    <a:p>
                      <a:pPr algn="ctr">
                        <a:lnSpc>
                          <a:spcPct val="100000"/>
                        </a:lnSpc>
                        <a:spcAft>
                          <a:spcPts val="0"/>
                        </a:spcAft>
                      </a:pPr>
                      <a:r>
                        <a:rPr lang="zh-TW" sz="1800" b="1" kern="100" dirty="0">
                          <a:solidFill>
                            <a:sysClr val="windowText" lastClr="000000"/>
                          </a:solidFill>
                          <a:latin typeface="Arial"/>
                          <a:ea typeface="標楷體"/>
                          <a:cs typeface="Arial"/>
                        </a:rPr>
                        <a:t>產出量化值</a:t>
                      </a:r>
                      <a:endParaRPr lang="zh-TW" sz="1800" kern="100" dirty="0">
                        <a:solidFill>
                          <a:sysClr val="windowText" lastClr="000000"/>
                        </a:solidFill>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8C3B8">
                        <a:alpha val="56000"/>
                      </a:srgbClr>
                    </a:solidFill>
                  </a:tcPr>
                </a:tc>
                <a:tc>
                  <a:txBody>
                    <a:bodyPr/>
                    <a:lstStyle/>
                    <a:p>
                      <a:pPr algn="ctr">
                        <a:lnSpc>
                          <a:spcPct val="100000"/>
                        </a:lnSpc>
                        <a:spcAft>
                          <a:spcPts val="0"/>
                        </a:spcAft>
                      </a:pPr>
                      <a:r>
                        <a:rPr lang="zh-TW" sz="1800" b="1" kern="100" dirty="0">
                          <a:solidFill>
                            <a:sysClr val="windowText" lastClr="000000"/>
                          </a:solidFill>
                          <a:latin typeface="Arial"/>
                          <a:ea typeface="標楷體"/>
                          <a:cs typeface="Arial"/>
                        </a:rPr>
                        <a:t>說明</a:t>
                      </a:r>
                      <a:endParaRPr lang="zh-TW" sz="1800" kern="100" dirty="0">
                        <a:solidFill>
                          <a:sysClr val="windowText" lastClr="000000"/>
                        </a:solidFill>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8C3B8">
                        <a:alpha val="56000"/>
                      </a:srgbClr>
                    </a:solidFill>
                  </a:tcPr>
                </a:tc>
                <a:extLst>
                  <a:ext uri="{0D108BD9-81ED-4DB2-BD59-A6C34878D82A}">
                    <a16:rowId xmlns:a16="http://schemas.microsoft.com/office/drawing/2014/main" val="10000"/>
                  </a:ext>
                </a:extLst>
              </a:tr>
              <a:tr h="638757">
                <a:tc>
                  <a:txBody>
                    <a:bodyPr/>
                    <a:lstStyle/>
                    <a:p>
                      <a:pPr algn="l">
                        <a:lnSpc>
                          <a:spcPct val="100000"/>
                        </a:lnSpc>
                        <a:spcAft>
                          <a:spcPts val="0"/>
                        </a:spcAft>
                      </a:pPr>
                      <a:r>
                        <a:rPr lang="en-US" altLang="zh-TW" sz="1800" kern="100" dirty="0">
                          <a:solidFill>
                            <a:schemeClr val="tx1"/>
                          </a:solidFill>
                          <a:latin typeface="Arial"/>
                          <a:ea typeface="標楷體"/>
                          <a:cs typeface="Arial"/>
                        </a:rPr>
                        <a:t>1.</a:t>
                      </a:r>
                      <a:r>
                        <a:rPr lang="zh-TW" altLang="en-US" sz="1800" kern="100" dirty="0">
                          <a:solidFill>
                            <a:schemeClr val="tx1"/>
                          </a:solidFill>
                          <a:latin typeface="Arial"/>
                          <a:ea typeface="標楷體"/>
                          <a:cs typeface="Arial"/>
                        </a:rPr>
                        <a:t>碳排來源資料檢</a:t>
                      </a:r>
                      <a:r>
                        <a:rPr lang="zh-TW" sz="1800" kern="100" dirty="0">
                          <a:solidFill>
                            <a:schemeClr val="tx1"/>
                          </a:solidFill>
                          <a:latin typeface="Arial"/>
                          <a:ea typeface="標楷體"/>
                          <a:cs typeface="Arial"/>
                        </a:rPr>
                        <a:t>視</a:t>
                      </a:r>
                      <a:endParaRPr lang="zh-TW" sz="1800" kern="100" dirty="0">
                        <a:solidFill>
                          <a:schemeClr val="tx1"/>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kern="100" dirty="0">
                          <a:solidFill>
                            <a:schemeClr val="tx1"/>
                          </a:solidFill>
                          <a:latin typeface="Arial"/>
                          <a:ea typeface="標楷體"/>
                          <a:cs typeface="Times New Roman"/>
                        </a:rPr>
                        <a:t>____</a:t>
                      </a:r>
                      <a:r>
                        <a:rPr lang="zh-TW" sz="1800" kern="100" dirty="0">
                          <a:solidFill>
                            <a:schemeClr val="tx1"/>
                          </a:solidFill>
                          <a:latin typeface="Arial"/>
                          <a:ea typeface="標楷體"/>
                          <a:cs typeface="Arial"/>
                        </a:rPr>
                        <a:t>家</a:t>
                      </a:r>
                      <a:endParaRPr lang="zh-TW" sz="1800" kern="100" dirty="0">
                        <a:solidFill>
                          <a:schemeClr val="tx1"/>
                        </a:solidFill>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TW" altLang="en-US" sz="1600" kern="100" dirty="0">
                          <a:solidFill>
                            <a:srgbClr val="C00000"/>
                          </a:solidFill>
                          <a:latin typeface="Arial"/>
                          <a:ea typeface="標楷體"/>
                          <a:cs typeface="Times New Roman"/>
                        </a:rPr>
                        <a:t>目標協助產業</a:t>
                      </a:r>
                      <a:r>
                        <a:rPr lang="en-US" altLang="zh-TW" sz="1600" kern="100" dirty="0">
                          <a:solidFill>
                            <a:srgbClr val="C00000"/>
                          </a:solidFill>
                          <a:latin typeface="Arial"/>
                          <a:ea typeface="標楷體"/>
                          <a:cs typeface="Times New Roman"/>
                        </a:rPr>
                        <a:t>/</a:t>
                      </a:r>
                      <a:r>
                        <a:rPr lang="zh-TW" altLang="en-US" sz="1600" kern="100" dirty="0">
                          <a:solidFill>
                            <a:srgbClr val="C00000"/>
                          </a:solidFill>
                          <a:latin typeface="Arial"/>
                          <a:ea typeface="標楷體"/>
                          <a:cs typeface="Times New Roman"/>
                        </a:rPr>
                        <a:t>領域</a:t>
                      </a:r>
                      <a:r>
                        <a:rPr lang="en-US" altLang="zh-TW" sz="1600" kern="100" dirty="0">
                          <a:solidFill>
                            <a:srgbClr val="C00000"/>
                          </a:solidFill>
                          <a:latin typeface="Arial"/>
                          <a:ea typeface="標楷體"/>
                          <a:cs typeface="Times New Roman"/>
                        </a:rPr>
                        <a:t>/</a:t>
                      </a:r>
                      <a:r>
                        <a:rPr lang="zh-TW" altLang="en-US" sz="1600" kern="100" dirty="0">
                          <a:solidFill>
                            <a:srgbClr val="C00000"/>
                          </a:solidFill>
                          <a:latin typeface="Arial"/>
                          <a:ea typeface="標楷體"/>
                          <a:cs typeface="Times New Roman"/>
                        </a:rPr>
                        <a:t>廠商</a:t>
                      </a:r>
                      <a:r>
                        <a:rPr lang="en-US" altLang="zh-TW" sz="1600" kern="100" dirty="0">
                          <a:solidFill>
                            <a:srgbClr val="C00000"/>
                          </a:solidFill>
                          <a:latin typeface="Arial"/>
                          <a:ea typeface="標楷體"/>
                          <a:cs typeface="Times New Roman"/>
                        </a:rPr>
                        <a:t>(</a:t>
                      </a:r>
                      <a:r>
                        <a:rPr lang="zh-TW" altLang="en-US" sz="1600" kern="100" dirty="0">
                          <a:solidFill>
                            <a:srgbClr val="C00000"/>
                          </a:solidFill>
                          <a:latin typeface="Arial"/>
                          <a:ea typeface="標楷體"/>
                          <a:cs typeface="Times New Roman"/>
                        </a:rPr>
                        <a:t>如有可提出</a:t>
                      </a:r>
                      <a:r>
                        <a:rPr lang="en-US" altLang="zh-TW" sz="1600" kern="100" dirty="0">
                          <a:solidFill>
                            <a:srgbClr val="C00000"/>
                          </a:solidFill>
                          <a:latin typeface="Arial"/>
                          <a:ea typeface="標楷體"/>
                          <a:cs typeface="Times New Roman"/>
                        </a:rPr>
                        <a:t>)</a:t>
                      </a:r>
                      <a:endParaRPr lang="en-US" sz="1600" kern="100" dirty="0">
                        <a:solidFill>
                          <a:srgbClr val="C00000"/>
                        </a:solidFill>
                        <a:latin typeface="Arial"/>
                        <a:ea typeface="標楷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864096">
                <a:tc>
                  <a:txBody>
                    <a:bodyPr/>
                    <a:lstStyle/>
                    <a:p>
                      <a:pPr algn="l">
                        <a:lnSpc>
                          <a:spcPct val="100000"/>
                        </a:lnSpc>
                        <a:spcAft>
                          <a:spcPts val="0"/>
                        </a:spcAft>
                      </a:pPr>
                      <a:r>
                        <a:rPr lang="en-US" altLang="zh-TW" sz="1800" kern="100" dirty="0">
                          <a:solidFill>
                            <a:schemeClr val="tx1"/>
                          </a:solidFill>
                          <a:latin typeface="Arial"/>
                          <a:ea typeface="標楷體"/>
                          <a:cs typeface="Arial"/>
                        </a:rPr>
                        <a:t>2.</a:t>
                      </a:r>
                      <a:r>
                        <a:rPr lang="zh-TW" altLang="en-US" sz="1800" kern="100" dirty="0">
                          <a:solidFill>
                            <a:schemeClr val="tx1"/>
                          </a:solidFill>
                          <a:latin typeface="Arial"/>
                          <a:ea typeface="標楷體"/>
                          <a:cs typeface="Arial"/>
                        </a:rPr>
                        <a:t>深度節能診斷</a:t>
                      </a:r>
                      <a:r>
                        <a:rPr lang="zh-TW" sz="1800" kern="100" dirty="0">
                          <a:solidFill>
                            <a:schemeClr val="tx1"/>
                          </a:solidFill>
                          <a:latin typeface="Arial"/>
                          <a:ea typeface="標楷體"/>
                          <a:cs typeface="Arial"/>
                        </a:rPr>
                        <a:t>輔導</a:t>
                      </a:r>
                      <a:endParaRPr lang="zh-TW" sz="1800" kern="100" dirty="0">
                        <a:solidFill>
                          <a:schemeClr val="tx1"/>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800" kern="100" dirty="0">
                          <a:solidFill>
                            <a:schemeClr val="tx1"/>
                          </a:solidFill>
                          <a:latin typeface="Arial"/>
                          <a:ea typeface="標楷體"/>
                          <a:cs typeface="Times New Roman"/>
                        </a:rPr>
                        <a:t>____</a:t>
                      </a:r>
                      <a:r>
                        <a:rPr lang="zh-TW" altLang="zh-TW" sz="1800" kern="100" dirty="0">
                          <a:solidFill>
                            <a:schemeClr val="tx1"/>
                          </a:solidFill>
                          <a:latin typeface="Arial"/>
                          <a:ea typeface="標楷體"/>
                          <a:cs typeface="Arial"/>
                        </a:rPr>
                        <a:t>家</a:t>
                      </a:r>
                      <a:endParaRPr lang="zh-TW" altLang="zh-TW" sz="1800" kern="100" dirty="0">
                        <a:solidFill>
                          <a:schemeClr val="tx1"/>
                        </a:solidFill>
                        <a:latin typeface="+mn-lt"/>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lnSpc>
                          <a:spcPct val="100000"/>
                        </a:lnSpc>
                        <a:spcAft>
                          <a:spcPts val="0"/>
                        </a:spcAft>
                        <a:buFont typeface="+mj-lt"/>
                        <a:buNone/>
                      </a:pPr>
                      <a:r>
                        <a:rPr lang="zh-TW" altLang="en-US" sz="1600" kern="100" dirty="0">
                          <a:solidFill>
                            <a:srgbClr val="C00000"/>
                          </a:solidFill>
                          <a:latin typeface="Arial"/>
                          <a:ea typeface="標楷體"/>
                          <a:cs typeface="Times New Roman"/>
                        </a:rPr>
                        <a:t>請簡要說明預計輔導廠商</a:t>
                      </a:r>
                      <a:endParaRPr lang="en-US" altLang="zh-TW" sz="1600" kern="100" dirty="0">
                        <a:solidFill>
                          <a:srgbClr val="C00000"/>
                        </a:solidFill>
                        <a:latin typeface="Arial"/>
                        <a:ea typeface="標楷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20127">
                <a:tc>
                  <a:txBody>
                    <a:bodyPr/>
                    <a:lstStyle/>
                    <a:p>
                      <a:pPr algn="l">
                        <a:lnSpc>
                          <a:spcPct val="100000"/>
                        </a:lnSpc>
                        <a:spcAft>
                          <a:spcPts val="0"/>
                        </a:spcAft>
                      </a:pPr>
                      <a:r>
                        <a:rPr lang="en-US" altLang="zh-TW" sz="1800" kern="100" dirty="0">
                          <a:solidFill>
                            <a:schemeClr val="tx1"/>
                          </a:solidFill>
                          <a:latin typeface="Arial"/>
                          <a:ea typeface="標楷體"/>
                          <a:cs typeface="Arial"/>
                        </a:rPr>
                        <a:t>3.</a:t>
                      </a:r>
                      <a:r>
                        <a:rPr lang="zh-TW" sz="1800" kern="100" dirty="0">
                          <a:solidFill>
                            <a:schemeClr val="tx1"/>
                          </a:solidFill>
                          <a:latin typeface="Arial"/>
                          <a:ea typeface="標楷體"/>
                          <a:cs typeface="Arial"/>
                        </a:rPr>
                        <a:t>人才培訓課程</a:t>
                      </a:r>
                      <a:endParaRPr lang="zh-TW" sz="1800" kern="100" dirty="0">
                        <a:solidFill>
                          <a:schemeClr val="tx1"/>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kern="100" dirty="0">
                          <a:solidFill>
                            <a:schemeClr val="tx1"/>
                          </a:solidFill>
                          <a:latin typeface="Arial"/>
                          <a:ea typeface="標楷體"/>
                          <a:cs typeface="Times New Roman"/>
                        </a:rPr>
                        <a:t>___</a:t>
                      </a:r>
                      <a:r>
                        <a:rPr lang="zh-TW" sz="1800" kern="100" dirty="0">
                          <a:solidFill>
                            <a:schemeClr val="tx1"/>
                          </a:solidFill>
                          <a:latin typeface="Arial"/>
                          <a:ea typeface="標楷體"/>
                          <a:cs typeface="Arial"/>
                        </a:rPr>
                        <a:t>場</a:t>
                      </a:r>
                      <a:r>
                        <a:rPr lang="en-US" sz="1800" kern="100" dirty="0">
                          <a:solidFill>
                            <a:schemeClr val="tx1"/>
                          </a:solidFill>
                          <a:latin typeface="Arial"/>
                          <a:ea typeface="標楷體"/>
                          <a:cs typeface="Times New Roman"/>
                        </a:rPr>
                        <a:t>/__</a:t>
                      </a:r>
                      <a:r>
                        <a:rPr lang="en-US" altLang="zh-TW" sz="1800" kern="100" dirty="0">
                          <a:solidFill>
                            <a:schemeClr val="tx1"/>
                          </a:solidFill>
                          <a:latin typeface="Arial"/>
                          <a:ea typeface="標楷體"/>
                          <a:cs typeface="Times New Roman"/>
                        </a:rPr>
                        <a:t>_</a:t>
                      </a:r>
                      <a:r>
                        <a:rPr lang="zh-TW" sz="1800" kern="100" dirty="0">
                          <a:solidFill>
                            <a:schemeClr val="tx1"/>
                          </a:solidFill>
                          <a:latin typeface="Arial"/>
                          <a:ea typeface="標楷體"/>
                          <a:cs typeface="Arial"/>
                        </a:rPr>
                        <a:t>小時</a:t>
                      </a:r>
                      <a:endParaRPr lang="en-US" altLang="zh-TW" sz="1800" kern="100" dirty="0">
                        <a:solidFill>
                          <a:schemeClr val="tx1"/>
                        </a:solidFill>
                        <a:latin typeface="Arial"/>
                        <a:ea typeface="標楷體"/>
                        <a:cs typeface="Arial"/>
                      </a:endParaRPr>
                    </a:p>
                    <a:p>
                      <a:pPr algn="ctr">
                        <a:lnSpc>
                          <a:spcPct val="100000"/>
                        </a:lnSpc>
                        <a:spcAft>
                          <a:spcPts val="0"/>
                        </a:spcAft>
                      </a:pPr>
                      <a:r>
                        <a:rPr lang="zh-TW" altLang="en-US" sz="1800" kern="100" dirty="0">
                          <a:solidFill>
                            <a:schemeClr val="tx1"/>
                          </a:solidFill>
                          <a:latin typeface="Arial"/>
                          <a:ea typeface="標楷體"/>
                          <a:cs typeface="Times New Roman"/>
                        </a:rPr>
                        <a:t>累計</a:t>
                      </a:r>
                      <a:r>
                        <a:rPr lang="en-US" altLang="zh-TW" sz="1800" kern="100" dirty="0">
                          <a:solidFill>
                            <a:schemeClr val="tx1"/>
                          </a:solidFill>
                          <a:latin typeface="Arial"/>
                          <a:ea typeface="標楷體"/>
                          <a:cs typeface="Times New Roman"/>
                        </a:rPr>
                        <a:t>____</a:t>
                      </a:r>
                      <a:r>
                        <a:rPr lang="zh-TW" altLang="en-US" sz="1800" kern="100" dirty="0">
                          <a:solidFill>
                            <a:schemeClr val="tx1"/>
                          </a:solidFill>
                          <a:latin typeface="Arial"/>
                          <a:ea typeface="標楷體"/>
                          <a:cs typeface="Times New Roman"/>
                        </a:rPr>
                        <a:t>人次</a:t>
                      </a:r>
                      <a:endParaRPr lang="zh-TW" sz="1800" kern="100" dirty="0">
                        <a:solidFill>
                          <a:schemeClr val="tx1"/>
                        </a:solidFill>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endParaRPr lang="en-US" sz="1600" kern="100" dirty="0">
                        <a:solidFill>
                          <a:srgbClr val="C00000"/>
                        </a:solidFill>
                        <a:latin typeface="Arial"/>
                        <a:ea typeface="標楷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48025">
                <a:tc>
                  <a:txBody>
                    <a:bodyPr/>
                    <a:lstStyle/>
                    <a:p>
                      <a:pPr marL="182563" indent="-182563" algn="l">
                        <a:lnSpc>
                          <a:spcPct val="100000"/>
                        </a:lnSpc>
                        <a:spcAft>
                          <a:spcPts val="0"/>
                        </a:spcAft>
                      </a:pPr>
                      <a:r>
                        <a:rPr lang="en-US" altLang="zh-TW" sz="1800" kern="100" dirty="0">
                          <a:solidFill>
                            <a:schemeClr val="tx1"/>
                          </a:solidFill>
                          <a:latin typeface="Arial"/>
                          <a:ea typeface="標楷體"/>
                          <a:cs typeface="Arial"/>
                        </a:rPr>
                        <a:t>4.</a:t>
                      </a:r>
                      <a:r>
                        <a:rPr lang="zh-TW" sz="1800" kern="100" dirty="0">
                          <a:solidFill>
                            <a:schemeClr val="tx1"/>
                          </a:solidFill>
                          <a:latin typeface="Arial"/>
                          <a:ea typeface="標楷體"/>
                          <a:cs typeface="Arial"/>
                        </a:rPr>
                        <a:t>協助園區廠商申請政府補助資源</a:t>
                      </a:r>
                      <a:endParaRPr lang="zh-TW" sz="1800" kern="100" dirty="0">
                        <a:solidFill>
                          <a:schemeClr val="tx1"/>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kern="100" dirty="0">
                          <a:solidFill>
                            <a:schemeClr val="tx1"/>
                          </a:solidFill>
                          <a:latin typeface="Arial"/>
                          <a:ea typeface="標楷體"/>
                          <a:cs typeface="Times New Roman"/>
                        </a:rPr>
                        <a:t>____</a:t>
                      </a:r>
                      <a:r>
                        <a:rPr lang="zh-TW" sz="1800" kern="100" dirty="0">
                          <a:solidFill>
                            <a:schemeClr val="tx1"/>
                          </a:solidFill>
                          <a:latin typeface="Arial"/>
                          <a:ea typeface="標楷體"/>
                          <a:cs typeface="Arial"/>
                        </a:rPr>
                        <a:t>案</a:t>
                      </a:r>
                      <a:endParaRPr lang="zh-TW" sz="1800" kern="100" dirty="0">
                        <a:solidFill>
                          <a:schemeClr val="tx1"/>
                        </a:solidFill>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zh-TW" altLang="en-US" sz="1600" kern="100" dirty="0">
                          <a:solidFill>
                            <a:srgbClr val="C00000"/>
                          </a:solidFill>
                          <a:latin typeface="Arial"/>
                          <a:ea typeface="標楷體"/>
                          <a:cs typeface="Times New Roman"/>
                        </a:rPr>
                        <a:t>目標協助廠商</a:t>
                      </a:r>
                      <a:r>
                        <a:rPr lang="en-US" altLang="zh-TW" sz="1600" kern="100" dirty="0">
                          <a:solidFill>
                            <a:srgbClr val="C00000"/>
                          </a:solidFill>
                          <a:latin typeface="Arial"/>
                          <a:ea typeface="標楷體"/>
                          <a:cs typeface="Times New Roman"/>
                        </a:rPr>
                        <a:t>(</a:t>
                      </a:r>
                      <a:r>
                        <a:rPr lang="zh-TW" altLang="en-US" sz="1600" kern="100" dirty="0">
                          <a:solidFill>
                            <a:srgbClr val="C00000"/>
                          </a:solidFill>
                          <a:latin typeface="Arial"/>
                          <a:ea typeface="標楷體"/>
                          <a:cs typeface="Times New Roman"/>
                        </a:rPr>
                        <a:t>如有可提出</a:t>
                      </a:r>
                      <a:r>
                        <a:rPr lang="en-US" altLang="zh-TW" sz="1600" kern="100" dirty="0">
                          <a:solidFill>
                            <a:srgbClr val="C00000"/>
                          </a:solidFill>
                          <a:latin typeface="Arial"/>
                          <a:ea typeface="標楷體"/>
                          <a:cs typeface="Times New Roman"/>
                        </a:rPr>
                        <a:t>)</a:t>
                      </a:r>
                      <a:endParaRPr lang="en-US" sz="1600" kern="100" dirty="0">
                        <a:solidFill>
                          <a:srgbClr val="C00000"/>
                        </a:solidFill>
                        <a:latin typeface="Arial"/>
                        <a:ea typeface="標楷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84811">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en-US" altLang="zh-TW" sz="1800" kern="100" dirty="0">
                          <a:solidFill>
                            <a:schemeClr val="tx1"/>
                          </a:solidFill>
                          <a:latin typeface="Arial"/>
                          <a:ea typeface="標楷體"/>
                          <a:cs typeface="Arial"/>
                        </a:rPr>
                        <a:t>5.</a:t>
                      </a:r>
                      <a:r>
                        <a:rPr lang="zh-TW" altLang="en-US" sz="1800" kern="100" dirty="0">
                          <a:solidFill>
                            <a:schemeClr val="tx1"/>
                          </a:solidFill>
                          <a:latin typeface="Arial"/>
                          <a:ea typeface="標楷體"/>
                          <a:cs typeface="Arial"/>
                        </a:rPr>
                        <a:t>園區廠商節能減碳成果追蹤</a:t>
                      </a: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lang="en-US" altLang="zh-TW" sz="1800" kern="100" dirty="0">
                          <a:solidFill>
                            <a:schemeClr val="tx1"/>
                          </a:solidFill>
                          <a:latin typeface="Arial"/>
                          <a:ea typeface="標楷體"/>
                          <a:cs typeface="Times New Roman"/>
                        </a:rPr>
                        <a:t>____</a:t>
                      </a:r>
                      <a:r>
                        <a:rPr lang="zh-TW" altLang="zh-TW" sz="1800" kern="100" dirty="0">
                          <a:solidFill>
                            <a:schemeClr val="tx1"/>
                          </a:solidFill>
                          <a:latin typeface="Arial"/>
                          <a:ea typeface="標楷體"/>
                          <a:cs typeface="Arial"/>
                        </a:rPr>
                        <a:t>家</a:t>
                      </a:r>
                      <a:endParaRPr lang="zh-TW" altLang="zh-TW" sz="1800" kern="100" dirty="0">
                        <a:solidFill>
                          <a:schemeClr val="tx1"/>
                        </a:solidFill>
                        <a:latin typeface="+mn-lt"/>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r>
                        <a:rPr lang="zh-TW" altLang="en-US" sz="1600" kern="100" dirty="0">
                          <a:effectLst/>
                          <a:latin typeface="標楷體" panose="03000509000000000000" pitchFamily="65" charset="-120"/>
                          <a:ea typeface="標楷體" panose="03000509000000000000" pitchFamily="65" charset="-120"/>
                        </a:rPr>
                        <a:t>依本計畫</a:t>
                      </a:r>
                      <a:r>
                        <a:rPr lang="en-US" altLang="zh-TW" sz="1600" kern="100" dirty="0">
                          <a:effectLst/>
                          <a:latin typeface="標楷體" panose="03000509000000000000" pitchFamily="65" charset="-120"/>
                          <a:ea typeface="標楷體" panose="03000509000000000000" pitchFamily="65" charset="-120"/>
                        </a:rPr>
                        <a:t>112~114</a:t>
                      </a:r>
                      <a:r>
                        <a:rPr lang="zh-TW" altLang="en-US" sz="1600" kern="100" dirty="0">
                          <a:effectLst/>
                          <a:latin typeface="標楷體" panose="03000509000000000000" pitchFamily="65" charset="-120"/>
                          <a:ea typeface="標楷體" panose="03000509000000000000" pitchFamily="65" charset="-120"/>
                        </a:rPr>
                        <a:t>年度推動低碳專案所輔導的廠商清單</a:t>
                      </a:r>
                      <a:endParaRPr lang="zh-TW" altLang="zh-TW" sz="1600" kern="100" dirty="0">
                        <a:effectLst/>
                        <a:latin typeface="標楷體" panose="03000509000000000000" pitchFamily="65" charset="-120"/>
                        <a:ea typeface="標楷體" panose="03000509000000000000" pitchFamily="65" charset="-120"/>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5339432"/>
                  </a:ext>
                </a:extLst>
              </a:tr>
              <a:tr h="513371">
                <a:tc>
                  <a:txBody>
                    <a:bodyPr/>
                    <a:lstStyle/>
                    <a:p>
                      <a:pPr marL="7620" marR="0" lvl="0" indent="-7620" algn="l" defTabSz="914400" rtl="0" eaLnBrk="1" fontAlgn="auto" latinLnBrk="0" hangingPunct="1">
                        <a:lnSpc>
                          <a:spcPts val="1500"/>
                        </a:lnSpc>
                        <a:spcBef>
                          <a:spcPts val="0"/>
                        </a:spcBef>
                        <a:spcAft>
                          <a:spcPts val="0"/>
                        </a:spcAft>
                        <a:buClrTx/>
                        <a:buSzTx/>
                        <a:buFontTx/>
                        <a:buNone/>
                        <a:tabLst/>
                        <a:defRPr/>
                      </a:pPr>
                      <a:r>
                        <a:rPr lang="en-US" altLang="zh-TW" sz="1800" kern="100" dirty="0">
                          <a:solidFill>
                            <a:schemeClr val="tx1"/>
                          </a:solidFill>
                          <a:latin typeface="Arial"/>
                          <a:ea typeface="標楷體"/>
                          <a:cs typeface="Arial"/>
                        </a:rPr>
                        <a:t>6.</a:t>
                      </a:r>
                      <a:r>
                        <a:rPr lang="zh-TW" altLang="zh-TW" sz="1800" kern="100" dirty="0">
                          <a:solidFill>
                            <a:schemeClr val="tx1"/>
                          </a:solidFill>
                          <a:latin typeface="Arial"/>
                          <a:ea typeface="標楷體"/>
                          <a:cs typeface="Arial"/>
                        </a:rPr>
                        <a:t>其他</a:t>
                      </a:r>
                      <a:r>
                        <a:rPr lang="en-US" altLang="zh-TW" sz="1800" kern="100" dirty="0">
                          <a:solidFill>
                            <a:schemeClr val="tx1"/>
                          </a:solidFill>
                          <a:latin typeface="Arial"/>
                          <a:ea typeface="標楷體"/>
                          <a:cs typeface="Arial"/>
                        </a:rPr>
                        <a:t>(</a:t>
                      </a:r>
                      <a:r>
                        <a:rPr lang="zh-TW" altLang="zh-TW" sz="1800" kern="100" dirty="0">
                          <a:solidFill>
                            <a:schemeClr val="tx1"/>
                          </a:solidFill>
                          <a:latin typeface="Arial"/>
                          <a:ea typeface="標楷體"/>
                          <a:cs typeface="Arial"/>
                        </a:rPr>
                        <a:t>請自行增列</a:t>
                      </a:r>
                      <a:r>
                        <a:rPr lang="en-US" altLang="zh-TW" sz="1800" kern="100" dirty="0">
                          <a:solidFill>
                            <a:schemeClr val="tx1"/>
                          </a:solidFill>
                          <a:latin typeface="Arial"/>
                          <a:ea typeface="標楷體"/>
                          <a:cs typeface="Arial"/>
                        </a:rPr>
                        <a:t>)</a:t>
                      </a:r>
                      <a:endParaRPr lang="zh-TW" altLang="zh-TW" sz="1800" kern="100" dirty="0">
                        <a:solidFill>
                          <a:schemeClr val="tx1"/>
                        </a:solidFill>
                        <a:latin typeface="Arial"/>
                        <a:ea typeface="標楷體"/>
                        <a:cs typeface="Arial"/>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a:lnSpc>
                          <a:spcPts val="1500"/>
                        </a:lnSpc>
                        <a:spcAft>
                          <a:spcPts val="0"/>
                        </a:spcAft>
                      </a:pPr>
                      <a:endParaRPr lang="zh-TW" sz="1800" kern="100" dirty="0">
                        <a:solidFill>
                          <a:schemeClr val="tx1"/>
                        </a:solidFill>
                        <a:latin typeface="Arial"/>
                        <a:ea typeface="標楷體"/>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endParaRPr lang="en-US" sz="1800" kern="100" dirty="0">
                        <a:solidFill>
                          <a:srgbClr val="C00000"/>
                        </a:solidFill>
                        <a:latin typeface="Arial"/>
                        <a:ea typeface="標楷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9" name="Rectangle 1"/>
          <p:cNvSpPr>
            <a:spLocks noChangeArrowheads="1"/>
          </p:cNvSpPr>
          <p:nvPr/>
        </p:nvSpPr>
        <p:spPr bwMode="auto">
          <a:xfrm>
            <a:off x="107504" y="720100"/>
            <a:ext cx="8856984" cy="707886"/>
          </a:xfrm>
          <a:prstGeom prst="rect">
            <a:avLst/>
          </a:prstGeom>
          <a:noFill/>
          <a:ln w="9525">
            <a:noFill/>
            <a:miter lim="800000"/>
            <a:headEnd/>
            <a:tailEnd/>
          </a:ln>
        </p:spPr>
        <p:txBody>
          <a:bodyPr wrap="square" anchor="ctr">
            <a:spAutoFit/>
          </a:bodyPr>
          <a:lstStyle/>
          <a:p>
            <a:pPr marL="342900" lvl="1" indent="-342900" algn="just">
              <a:buFont typeface="Wingdings" panose="05000000000000000000" pitchFamily="2" charset="2"/>
              <a:buChar char="n"/>
              <a:tabLst>
                <a:tab pos="0" algn="l"/>
              </a:tabLst>
              <a:defRPr/>
            </a:pPr>
            <a:r>
              <a:rPr lang="zh-TW" altLang="en-US" sz="2200" b="1" dirty="0">
                <a:ea typeface="標楷體" pitchFamily="65" charset="-120"/>
                <a:cs typeface="Arial" pitchFamily="34" charset="0"/>
              </a:rPr>
              <a:t>產出指標項目</a:t>
            </a:r>
            <a:r>
              <a:rPr lang="zh-TW" altLang="en-US" sz="2200" dirty="0">
                <a:ea typeface="標楷體" pitchFamily="65" charset="-120"/>
                <a:cs typeface="Arial" pitchFamily="34" charset="0"/>
              </a:rPr>
              <a:t>：</a:t>
            </a:r>
            <a:r>
              <a:rPr lang="en-US" altLang="zh-TW" sz="1600" dirty="0">
                <a:ea typeface="標楷體" pitchFamily="65" charset="-120"/>
                <a:cs typeface="Arial" pitchFamily="34" charset="0"/>
              </a:rPr>
              <a:t>(</a:t>
            </a:r>
            <a:r>
              <a:rPr lang="zh-TW" altLang="en-US" sz="1600" dirty="0">
                <a:ea typeface="標楷體" pitchFamily="65" charset="-120"/>
                <a:cs typeface="Arial" pitchFamily="34" charset="0"/>
              </a:rPr>
              <a:t>產出項目及數量應至少符合申請須知相關內容</a:t>
            </a:r>
            <a:r>
              <a:rPr lang="en-US" altLang="zh-TW" sz="1400" dirty="0">
                <a:ea typeface="標楷體" pitchFamily="65" charset="-120"/>
                <a:cs typeface="Arial" pitchFamily="34" charset="0"/>
              </a:rPr>
              <a:t>(</a:t>
            </a:r>
            <a:r>
              <a:rPr lang="zh-TW" altLang="en-US" sz="1400" dirty="0">
                <a:ea typeface="標楷體" pitchFamily="65" charset="-120"/>
                <a:cs typeface="Arial" pitchFamily="34" charset="0"/>
              </a:rPr>
              <a:t>含</a:t>
            </a:r>
            <a:r>
              <a:rPr lang="zh-TW" altLang="zh-TW" sz="1400" dirty="0">
                <a:solidFill>
                  <a:srgbClr val="C00000"/>
                </a:solidFill>
                <a:latin typeface="標楷體" panose="03000509000000000000" pitchFamily="65" charset="-120"/>
                <a:ea typeface="標楷體" panose="03000509000000000000" pitchFamily="65" charset="-120"/>
              </a:rPr>
              <a:t>碳排來源檢視</a:t>
            </a:r>
            <a:r>
              <a:rPr lang="en-US" altLang="zh-TW" sz="1400" dirty="0">
                <a:solidFill>
                  <a:srgbClr val="C00000"/>
                </a:solidFill>
                <a:latin typeface="標楷體" panose="03000509000000000000" pitchFamily="65" charset="-120"/>
                <a:ea typeface="標楷體" panose="03000509000000000000" pitchFamily="65" charset="-120"/>
              </a:rPr>
              <a:t>3</a:t>
            </a:r>
            <a:r>
              <a:rPr lang="zh-TW" altLang="zh-TW" sz="1400" dirty="0">
                <a:solidFill>
                  <a:srgbClr val="C00000"/>
                </a:solidFill>
                <a:latin typeface="標楷體" panose="03000509000000000000" pitchFamily="65" charset="-120"/>
                <a:ea typeface="標楷體" panose="03000509000000000000" pitchFamily="65" charset="-120"/>
              </a:rPr>
              <a:t>家、</a:t>
            </a:r>
            <a:r>
              <a:rPr lang="zh-TW" altLang="en-US" sz="1400" dirty="0">
                <a:solidFill>
                  <a:srgbClr val="C00000"/>
                </a:solidFill>
                <a:latin typeface="標楷體" panose="03000509000000000000" pitchFamily="65" charset="-120"/>
                <a:ea typeface="標楷體" panose="03000509000000000000" pitchFamily="65" charset="-120"/>
              </a:rPr>
              <a:t>深度節能診斷</a:t>
            </a:r>
            <a:r>
              <a:rPr lang="zh-TW" altLang="zh-TW" sz="1400" dirty="0">
                <a:solidFill>
                  <a:srgbClr val="C00000"/>
                </a:solidFill>
                <a:latin typeface="標楷體" panose="03000509000000000000" pitchFamily="65" charset="-120"/>
                <a:ea typeface="標楷體" panose="03000509000000000000" pitchFamily="65" charset="-120"/>
              </a:rPr>
              <a:t>輔導</a:t>
            </a:r>
            <a:r>
              <a:rPr lang="en-US" altLang="zh-TW" sz="1400" dirty="0">
                <a:solidFill>
                  <a:srgbClr val="C00000"/>
                </a:solidFill>
                <a:latin typeface="標楷體" panose="03000509000000000000" pitchFamily="65" charset="-120"/>
                <a:ea typeface="標楷體" panose="03000509000000000000" pitchFamily="65" charset="-120"/>
              </a:rPr>
              <a:t>3</a:t>
            </a:r>
            <a:r>
              <a:rPr lang="zh-TW" altLang="zh-TW" sz="1400" dirty="0">
                <a:solidFill>
                  <a:srgbClr val="C00000"/>
                </a:solidFill>
                <a:latin typeface="標楷體" panose="03000509000000000000" pitchFamily="65" charset="-120"/>
                <a:ea typeface="標楷體" panose="03000509000000000000" pitchFamily="65" charset="-120"/>
              </a:rPr>
              <a:t>家、人才培訓</a:t>
            </a:r>
            <a:r>
              <a:rPr lang="en-US" altLang="zh-TW" sz="1400" dirty="0">
                <a:solidFill>
                  <a:srgbClr val="C00000"/>
                </a:solidFill>
                <a:latin typeface="標楷體" panose="03000509000000000000" pitchFamily="65" charset="-120"/>
                <a:ea typeface="標楷體" panose="03000509000000000000" pitchFamily="65" charset="-120"/>
              </a:rPr>
              <a:t>20</a:t>
            </a:r>
            <a:r>
              <a:rPr lang="zh-TW" altLang="zh-TW" sz="1400" dirty="0">
                <a:solidFill>
                  <a:srgbClr val="C00000"/>
                </a:solidFill>
                <a:latin typeface="標楷體" panose="03000509000000000000" pitchFamily="65" charset="-120"/>
                <a:ea typeface="標楷體" panose="03000509000000000000" pitchFamily="65" charset="-120"/>
              </a:rPr>
              <a:t>人次</a:t>
            </a:r>
            <a:r>
              <a:rPr lang="zh-TW" altLang="en-US" sz="1400" dirty="0">
                <a:solidFill>
                  <a:srgbClr val="C00000"/>
                </a:solidFill>
                <a:latin typeface="標楷體" panose="03000509000000000000" pitchFamily="65" charset="-120"/>
                <a:ea typeface="標楷體" panose="03000509000000000000" pitchFamily="65" charset="-120"/>
              </a:rPr>
              <a:t>、</a:t>
            </a:r>
            <a:r>
              <a:rPr lang="zh-TW" altLang="zh-TW" sz="1400" dirty="0">
                <a:solidFill>
                  <a:srgbClr val="C00000"/>
                </a:solidFill>
                <a:latin typeface="標楷體" panose="03000509000000000000" pitchFamily="65" charset="-120"/>
                <a:ea typeface="標楷體" panose="03000509000000000000" pitchFamily="65" charset="-120"/>
              </a:rPr>
              <a:t>申請政府資源</a:t>
            </a:r>
            <a:r>
              <a:rPr lang="en-US" altLang="zh-TW" sz="1400" dirty="0">
                <a:solidFill>
                  <a:srgbClr val="C00000"/>
                </a:solidFill>
                <a:latin typeface="標楷體" panose="03000509000000000000" pitchFamily="65" charset="-120"/>
                <a:ea typeface="標楷體" panose="03000509000000000000" pitchFamily="65" charset="-120"/>
              </a:rPr>
              <a:t>1</a:t>
            </a:r>
            <a:r>
              <a:rPr lang="zh-TW" altLang="zh-TW" sz="1400" dirty="0">
                <a:solidFill>
                  <a:srgbClr val="C00000"/>
                </a:solidFill>
                <a:latin typeface="標楷體" panose="03000509000000000000" pitchFamily="65" charset="-120"/>
                <a:ea typeface="標楷體" panose="03000509000000000000" pitchFamily="65" charset="-120"/>
              </a:rPr>
              <a:t>案</a:t>
            </a:r>
            <a:r>
              <a:rPr lang="zh-TW" altLang="en-US" sz="1400" dirty="0">
                <a:solidFill>
                  <a:srgbClr val="C00000"/>
                </a:solidFill>
                <a:latin typeface="標楷體" panose="03000509000000000000" pitchFamily="65" charset="-120"/>
                <a:ea typeface="標楷體" panose="03000509000000000000" pitchFamily="65" charset="-120"/>
              </a:rPr>
              <a:t>、追蹤園區廠商節能減碳成果</a:t>
            </a:r>
            <a:r>
              <a:rPr lang="en-US" altLang="zh-TW" dirty="0">
                <a:ea typeface="標楷體" pitchFamily="65" charset="-120"/>
                <a:cs typeface="Arial" pitchFamily="34" charset="0"/>
              </a:rPr>
              <a:t>)</a:t>
            </a:r>
            <a:endParaRPr lang="en-US" altLang="zh-TW" sz="1400" dirty="0">
              <a:solidFill>
                <a:srgbClr val="C00000"/>
              </a:solidFill>
              <a:ea typeface="標楷體" pitchFamily="65" charset="-12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三、工作規劃</a:t>
            </a:r>
            <a:r>
              <a:rPr lang="en-US" altLang="zh-TW" sz="3200" b="1" dirty="0">
                <a:ea typeface="標楷體" pitchFamily="65" charset="-120"/>
                <a:cs typeface="Arial" pitchFamily="34" charset="0"/>
              </a:rPr>
              <a:t>(7)</a:t>
            </a:r>
          </a:p>
        </p:txBody>
      </p:sp>
      <p:graphicFrame>
        <p:nvGraphicFramePr>
          <p:cNvPr id="6" name="表格 5">
            <a:extLst>
              <a:ext uri="{FF2B5EF4-FFF2-40B4-BE49-F238E27FC236}">
                <a16:creationId xmlns:a16="http://schemas.microsoft.com/office/drawing/2014/main" id="{2A403A8F-0145-43DE-B5EA-2F5E030692E6}"/>
              </a:ext>
            </a:extLst>
          </p:cNvPr>
          <p:cNvGraphicFramePr>
            <a:graphicFrameLocks noGrp="1"/>
          </p:cNvGraphicFramePr>
          <p:nvPr>
            <p:extLst>
              <p:ext uri="{D42A27DB-BD31-4B8C-83A1-F6EECF244321}">
                <p14:modId xmlns:p14="http://schemas.microsoft.com/office/powerpoint/2010/main" val="1823550601"/>
              </p:ext>
            </p:extLst>
          </p:nvPr>
        </p:nvGraphicFramePr>
        <p:xfrm>
          <a:off x="395536" y="1484784"/>
          <a:ext cx="8424938" cy="4472136"/>
        </p:xfrm>
        <a:graphic>
          <a:graphicData uri="http://schemas.openxmlformats.org/drawingml/2006/table">
            <a:tbl>
              <a:tblPr firstRow="1" firstCol="1" bandRow="1">
                <a:tableStyleId>{7DF18680-E054-41AD-8BC1-D1AEF772440D}</a:tableStyleId>
              </a:tblPr>
              <a:tblGrid>
                <a:gridCol w="2285138">
                  <a:extLst>
                    <a:ext uri="{9D8B030D-6E8A-4147-A177-3AD203B41FA5}">
                      <a16:colId xmlns:a16="http://schemas.microsoft.com/office/drawing/2014/main" val="1291327502"/>
                    </a:ext>
                  </a:extLst>
                </a:gridCol>
                <a:gridCol w="613980">
                  <a:extLst>
                    <a:ext uri="{9D8B030D-6E8A-4147-A177-3AD203B41FA5}">
                      <a16:colId xmlns:a16="http://schemas.microsoft.com/office/drawing/2014/main" val="2568582236"/>
                    </a:ext>
                  </a:extLst>
                </a:gridCol>
                <a:gridCol w="613980">
                  <a:extLst>
                    <a:ext uri="{9D8B030D-6E8A-4147-A177-3AD203B41FA5}">
                      <a16:colId xmlns:a16="http://schemas.microsoft.com/office/drawing/2014/main" val="4103162910"/>
                    </a:ext>
                  </a:extLst>
                </a:gridCol>
                <a:gridCol w="613980">
                  <a:extLst>
                    <a:ext uri="{9D8B030D-6E8A-4147-A177-3AD203B41FA5}">
                      <a16:colId xmlns:a16="http://schemas.microsoft.com/office/drawing/2014/main" val="1146168517"/>
                    </a:ext>
                  </a:extLst>
                </a:gridCol>
                <a:gridCol w="613980">
                  <a:extLst>
                    <a:ext uri="{9D8B030D-6E8A-4147-A177-3AD203B41FA5}">
                      <a16:colId xmlns:a16="http://schemas.microsoft.com/office/drawing/2014/main" val="616342290"/>
                    </a:ext>
                  </a:extLst>
                </a:gridCol>
                <a:gridCol w="613980">
                  <a:extLst>
                    <a:ext uri="{9D8B030D-6E8A-4147-A177-3AD203B41FA5}">
                      <a16:colId xmlns:a16="http://schemas.microsoft.com/office/drawing/2014/main" val="3371364538"/>
                    </a:ext>
                  </a:extLst>
                </a:gridCol>
                <a:gridCol w="613980">
                  <a:extLst>
                    <a:ext uri="{9D8B030D-6E8A-4147-A177-3AD203B41FA5}">
                      <a16:colId xmlns:a16="http://schemas.microsoft.com/office/drawing/2014/main" val="1599219221"/>
                    </a:ext>
                  </a:extLst>
                </a:gridCol>
                <a:gridCol w="613980">
                  <a:extLst>
                    <a:ext uri="{9D8B030D-6E8A-4147-A177-3AD203B41FA5}">
                      <a16:colId xmlns:a16="http://schemas.microsoft.com/office/drawing/2014/main" val="1546425390"/>
                    </a:ext>
                  </a:extLst>
                </a:gridCol>
                <a:gridCol w="613980">
                  <a:extLst>
                    <a:ext uri="{9D8B030D-6E8A-4147-A177-3AD203B41FA5}">
                      <a16:colId xmlns:a16="http://schemas.microsoft.com/office/drawing/2014/main" val="1878773585"/>
                    </a:ext>
                  </a:extLst>
                </a:gridCol>
                <a:gridCol w="613980">
                  <a:extLst>
                    <a:ext uri="{9D8B030D-6E8A-4147-A177-3AD203B41FA5}">
                      <a16:colId xmlns:a16="http://schemas.microsoft.com/office/drawing/2014/main" val="2777617006"/>
                    </a:ext>
                  </a:extLst>
                </a:gridCol>
                <a:gridCol w="613980">
                  <a:extLst>
                    <a:ext uri="{9D8B030D-6E8A-4147-A177-3AD203B41FA5}">
                      <a16:colId xmlns:a16="http://schemas.microsoft.com/office/drawing/2014/main" val="620266996"/>
                    </a:ext>
                  </a:extLst>
                </a:gridCol>
              </a:tblGrid>
              <a:tr h="720080">
                <a:tc>
                  <a:txBody>
                    <a:bodyPr/>
                    <a:lstStyle/>
                    <a:p>
                      <a:pPr>
                        <a:lnSpc>
                          <a:spcPts val="2500"/>
                        </a:lnSpc>
                      </a:pPr>
                      <a:r>
                        <a:rPr lang="zh-TW" sz="2000" kern="100" dirty="0">
                          <a:solidFill>
                            <a:schemeClr val="tx1"/>
                          </a:solidFill>
                          <a:effectLst/>
                          <a:latin typeface="標楷體" panose="03000509000000000000" pitchFamily="65" charset="-120"/>
                          <a:ea typeface="標楷體" panose="03000509000000000000" pitchFamily="65" charset="-120"/>
                        </a:rPr>
                        <a:t>月份</a:t>
                      </a:r>
                    </a:p>
                    <a:p>
                      <a:pPr marL="152400">
                        <a:lnSpc>
                          <a:spcPts val="2500"/>
                        </a:lnSpc>
                      </a:pPr>
                      <a:r>
                        <a:rPr lang="zh-TW" altLang="en-US" sz="2000" kern="100" dirty="0">
                          <a:solidFill>
                            <a:schemeClr val="tx1"/>
                          </a:solidFill>
                          <a:effectLst/>
                          <a:latin typeface="標楷體" panose="03000509000000000000" pitchFamily="65" charset="-120"/>
                          <a:ea typeface="標楷體" panose="03000509000000000000" pitchFamily="65" charset="-120"/>
                        </a:rPr>
                        <a:t>      </a:t>
                      </a:r>
                      <a:r>
                        <a:rPr lang="zh-TW" sz="2000" kern="100" dirty="0">
                          <a:solidFill>
                            <a:schemeClr val="tx1"/>
                          </a:solidFill>
                          <a:effectLst/>
                          <a:latin typeface="標楷體" panose="03000509000000000000" pitchFamily="65" charset="-120"/>
                          <a:ea typeface="標楷體" panose="03000509000000000000" pitchFamily="65" charset="-120"/>
                        </a:rPr>
                        <a:t>工作項目</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2</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3</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4</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5</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6</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7</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8</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9</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10</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000"/>
                        </a:lnSpc>
                      </a:pPr>
                      <a:r>
                        <a:rPr lang="en-US" sz="2000" kern="100" dirty="0">
                          <a:solidFill>
                            <a:schemeClr val="tx1"/>
                          </a:solidFill>
                          <a:effectLst/>
                          <a:latin typeface="標楷體" panose="03000509000000000000" pitchFamily="65" charset="-120"/>
                          <a:ea typeface="標楷體" panose="03000509000000000000" pitchFamily="65" charset="-120"/>
                        </a:rPr>
                        <a:t>11</a:t>
                      </a:r>
                      <a:r>
                        <a:rPr lang="zh-TW" sz="2000" kern="100" dirty="0">
                          <a:solidFill>
                            <a:schemeClr val="tx1"/>
                          </a:solidFill>
                          <a:effectLst/>
                          <a:latin typeface="標楷體" panose="03000509000000000000" pitchFamily="65" charset="-120"/>
                          <a:ea typeface="標楷體" panose="03000509000000000000" pitchFamily="65" charset="-120"/>
                        </a:rPr>
                        <a:t>月</a:t>
                      </a:r>
                      <a:endParaRPr lang="zh-TW" sz="2000" b="0" kern="100" dirty="0">
                        <a:solidFill>
                          <a:schemeClr val="tx1"/>
                        </a:solidFill>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extLst>
                  <a:ext uri="{0D108BD9-81ED-4DB2-BD59-A6C34878D82A}">
                    <a16:rowId xmlns:a16="http://schemas.microsoft.com/office/drawing/2014/main" val="3481054989"/>
                  </a:ext>
                </a:extLst>
              </a:tr>
              <a:tr h="639071">
                <a:tc>
                  <a:txBody>
                    <a:bodyPr/>
                    <a:lstStyle/>
                    <a:p>
                      <a:pPr marL="131445" indent="-132715">
                        <a:lnSpc>
                          <a:spcPts val="14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2412313526"/>
                  </a:ext>
                </a:extLst>
              </a:tr>
              <a:tr h="622597">
                <a:tc>
                  <a:txBody>
                    <a:bodyPr/>
                    <a:lstStyle/>
                    <a:p>
                      <a:pPr marL="257175" indent="-257175">
                        <a:lnSpc>
                          <a:spcPts val="14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3928454011"/>
                  </a:ext>
                </a:extLst>
              </a:tr>
              <a:tr h="622597">
                <a:tc>
                  <a:txBody>
                    <a:bodyPr/>
                    <a:lstStyle/>
                    <a:p>
                      <a:pPr marL="257175" indent="-257175">
                        <a:lnSpc>
                          <a:spcPts val="14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1278808778"/>
                  </a:ext>
                </a:extLst>
              </a:tr>
              <a:tr h="622597">
                <a:tc>
                  <a:txBody>
                    <a:bodyPr/>
                    <a:lstStyle/>
                    <a:p>
                      <a:pPr marL="257175" indent="-257175">
                        <a:lnSpc>
                          <a:spcPts val="14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r>
                        <a:rPr lang="en-US" sz="2000" kern="100">
                          <a:effectLst/>
                        </a:rPr>
                        <a:t> </a:t>
                      </a: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r>
                        <a:rPr lang="en-US" sz="2000" kern="100" dirty="0">
                          <a:effectLst/>
                        </a:rPr>
                        <a:t> </a:t>
                      </a: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29044754"/>
                  </a:ext>
                </a:extLst>
              </a:tr>
              <a:tr h="622597">
                <a:tc>
                  <a:txBody>
                    <a:bodyPr/>
                    <a:lstStyle/>
                    <a:p>
                      <a:pPr marL="257175" indent="-257175">
                        <a:lnSpc>
                          <a:spcPts val="14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3127505984"/>
                  </a:ext>
                </a:extLst>
              </a:tr>
              <a:tr h="622597">
                <a:tc>
                  <a:txBody>
                    <a:bodyPr/>
                    <a:lstStyle/>
                    <a:p>
                      <a:pPr marL="257175" indent="-257175">
                        <a:lnSpc>
                          <a:spcPts val="14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solidFill>
                      <a:srgbClr val="68C3B8">
                        <a:alpha val="56000"/>
                      </a:srgbClr>
                    </a:solidFill>
                  </a:tcP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tc>
                <a:tc>
                  <a:txBody>
                    <a:bodyPr/>
                    <a:lstStyle/>
                    <a:p>
                      <a:pPr algn="ctr">
                        <a:lnSpc>
                          <a:spcPts val="2500"/>
                        </a:lnSpc>
                      </a:pPr>
                      <a:endParaRPr lang="zh-TW" sz="2000" kern="10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tc>
                  <a:txBody>
                    <a:bodyPr/>
                    <a:lstStyle/>
                    <a:p>
                      <a:pPr algn="ctr">
                        <a:lnSpc>
                          <a:spcPts val="2500"/>
                        </a:lnSpc>
                      </a:pPr>
                      <a:endParaRPr lang="zh-TW" sz="2000" kern="100" dirty="0">
                        <a:effectLst/>
                        <a:latin typeface="標楷體" panose="03000509000000000000" pitchFamily="65" charset="-120"/>
                        <a:ea typeface="標楷體" panose="03000509000000000000" pitchFamily="65" charset="-120"/>
                        <a:cs typeface="Arial" panose="020B0604020202020204" pitchFamily="34" charset="0"/>
                      </a:endParaRPr>
                    </a:p>
                  </a:txBody>
                  <a:tcPr marL="17780" marR="17780" marT="0" marB="0" anchor="ctr"/>
                </a:tc>
                <a:extLst>
                  <a:ext uri="{0D108BD9-81ED-4DB2-BD59-A6C34878D82A}">
                    <a16:rowId xmlns:a16="http://schemas.microsoft.com/office/drawing/2014/main" val="3860705953"/>
                  </a:ext>
                </a:extLst>
              </a:tr>
            </a:tbl>
          </a:graphicData>
        </a:graphic>
      </p:graphicFrame>
      <p:sp>
        <p:nvSpPr>
          <p:cNvPr id="10" name="文字方塊 9">
            <a:extLst>
              <a:ext uri="{FF2B5EF4-FFF2-40B4-BE49-F238E27FC236}">
                <a16:creationId xmlns:a16="http://schemas.microsoft.com/office/drawing/2014/main" id="{2CA32311-31FC-45A1-9DA9-B8727F55D875}"/>
              </a:ext>
            </a:extLst>
          </p:cNvPr>
          <p:cNvSpPr txBox="1"/>
          <p:nvPr/>
        </p:nvSpPr>
        <p:spPr>
          <a:xfrm>
            <a:off x="305195" y="5956920"/>
            <a:ext cx="4582632" cy="307777"/>
          </a:xfrm>
          <a:prstGeom prst="rect">
            <a:avLst/>
          </a:prstGeom>
          <a:noFill/>
        </p:spPr>
        <p:txBody>
          <a:bodyPr wrap="square">
            <a:spAutoFit/>
          </a:bodyPr>
          <a:lstStyle/>
          <a:p>
            <a:r>
              <a:rPr lang="en-US" altLang="zh-TW" sz="1400" dirty="0">
                <a:effectLst/>
                <a:latin typeface="Arial" panose="020B0604020202020204" pitchFamily="34" charset="0"/>
                <a:ea typeface="標楷體" panose="03000509000000000000" pitchFamily="65" charset="-120"/>
                <a:cs typeface="Arial" panose="020B0604020202020204" pitchFamily="34" charset="0"/>
              </a:rPr>
              <a:t>(</a:t>
            </a:r>
            <a:r>
              <a:rPr lang="zh-TW" altLang="en-US" sz="1400" dirty="0">
                <a:effectLst/>
                <a:latin typeface="Arial" panose="020B0604020202020204" pitchFamily="34" charset="0"/>
                <a:ea typeface="標楷體" panose="03000509000000000000" pitchFamily="65" charset="-120"/>
                <a:cs typeface="Arial" panose="020B0604020202020204" pitchFamily="34" charset="0"/>
              </a:rPr>
              <a:t>為利後續計畫執行，檢視工作應於上半年前完成</a:t>
            </a:r>
            <a:r>
              <a:rPr lang="en-US" altLang="zh-TW" sz="1400" dirty="0">
                <a:effectLst/>
                <a:latin typeface="Arial" panose="020B0604020202020204" pitchFamily="34" charset="0"/>
                <a:ea typeface="標楷體" panose="03000509000000000000" pitchFamily="65" charset="-120"/>
                <a:cs typeface="Arial" panose="020B0604020202020204" pitchFamily="34" charset="0"/>
              </a:rPr>
              <a:t>)</a:t>
            </a:r>
            <a:endParaRPr lang="zh-TW" altLang="en-US" sz="1400" dirty="0"/>
          </a:p>
        </p:txBody>
      </p:sp>
      <p:cxnSp>
        <p:nvCxnSpPr>
          <p:cNvPr id="3" name="直線接點 2">
            <a:extLst>
              <a:ext uri="{FF2B5EF4-FFF2-40B4-BE49-F238E27FC236}">
                <a16:creationId xmlns:a16="http://schemas.microsoft.com/office/drawing/2014/main" id="{A10677A7-2EC0-43D6-B8DF-C74FB929D24B}"/>
              </a:ext>
            </a:extLst>
          </p:cNvPr>
          <p:cNvCxnSpPr/>
          <p:nvPr/>
        </p:nvCxnSpPr>
        <p:spPr>
          <a:xfrm flipH="1">
            <a:off x="395536" y="1484784"/>
            <a:ext cx="2232248" cy="648072"/>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1">
            <a:extLst>
              <a:ext uri="{FF2B5EF4-FFF2-40B4-BE49-F238E27FC236}">
                <a16:creationId xmlns:a16="http://schemas.microsoft.com/office/drawing/2014/main" id="{E37BEC57-CED7-4FB5-AA76-28D0667CB44D}"/>
              </a:ext>
            </a:extLst>
          </p:cNvPr>
          <p:cNvSpPr>
            <a:spLocks noChangeArrowheads="1"/>
          </p:cNvSpPr>
          <p:nvPr/>
        </p:nvSpPr>
        <p:spPr bwMode="auto">
          <a:xfrm>
            <a:off x="251520" y="827748"/>
            <a:ext cx="9144000" cy="430887"/>
          </a:xfrm>
          <a:prstGeom prst="rect">
            <a:avLst/>
          </a:prstGeom>
          <a:noFill/>
          <a:ln w="9525">
            <a:noFill/>
            <a:miter lim="800000"/>
            <a:headEnd/>
            <a:tailEnd/>
          </a:ln>
        </p:spPr>
        <p:txBody>
          <a:bodyPr wrap="square" anchor="ctr">
            <a:spAutoFit/>
          </a:bodyPr>
          <a:lstStyle/>
          <a:p>
            <a:pPr marL="342900" lvl="1" indent="-342900" algn="just">
              <a:buFont typeface="Wingdings" panose="05000000000000000000" pitchFamily="2" charset="2"/>
              <a:buChar char="n"/>
              <a:tabLst>
                <a:tab pos="0" algn="l"/>
              </a:tabLst>
              <a:defRPr/>
            </a:pPr>
            <a:r>
              <a:rPr lang="zh-TW" altLang="en-US" sz="2200" b="1" dirty="0">
                <a:ea typeface="標楷體" pitchFamily="65" charset="-120"/>
                <a:cs typeface="Arial" pitchFamily="34" charset="0"/>
              </a:rPr>
              <a:t>計畫進度甘特圖</a:t>
            </a:r>
            <a:r>
              <a:rPr lang="zh-TW" altLang="en-US" sz="2200" dirty="0">
                <a:ea typeface="標楷體" pitchFamily="65" charset="-120"/>
                <a:cs typeface="Arial" pitchFamily="34" charset="0"/>
              </a:rPr>
              <a:t>： </a:t>
            </a:r>
            <a:endParaRPr lang="en-US" altLang="zh-TW" sz="2200" dirty="0">
              <a:solidFill>
                <a:srgbClr val="C00000"/>
              </a:solidFill>
              <a:ea typeface="標楷體" pitchFamily="65" charset="-120"/>
              <a:cs typeface="Arial" pitchFamily="34" charset="0"/>
            </a:endParaRPr>
          </a:p>
        </p:txBody>
      </p:sp>
    </p:spTree>
    <p:extLst>
      <p:ext uri="{BB962C8B-B14F-4D97-AF65-F5344CB8AC3E}">
        <p14:creationId xmlns:p14="http://schemas.microsoft.com/office/powerpoint/2010/main" val="273692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四、預期效益</a:t>
            </a:r>
            <a:endParaRPr lang="en-US" altLang="zh-TW" sz="3200" b="1" dirty="0">
              <a:ea typeface="標楷體" pitchFamily="65" charset="-120"/>
              <a:cs typeface="Arial" pitchFamily="34" charset="0"/>
            </a:endParaRPr>
          </a:p>
        </p:txBody>
      </p:sp>
      <p:sp>
        <p:nvSpPr>
          <p:cNvPr id="6" name="矩形 5"/>
          <p:cNvSpPr/>
          <p:nvPr/>
        </p:nvSpPr>
        <p:spPr>
          <a:xfrm>
            <a:off x="178563" y="764704"/>
            <a:ext cx="8786874" cy="338554"/>
          </a:xfrm>
          <a:prstGeom prst="rect">
            <a:avLst/>
          </a:prstGeom>
        </p:spPr>
        <p:txBody>
          <a:bodyPr wrap="square">
            <a:spAutoFit/>
          </a:bodyPr>
          <a:lstStyle/>
          <a:p>
            <a:pPr marL="0" lvl="1" indent="-342900">
              <a:defRPr/>
            </a:pPr>
            <a:r>
              <a:rPr lang="zh-TW" altLang="en-US" sz="1600" dirty="0">
                <a:solidFill>
                  <a:srgbClr val="C00000"/>
                </a:solidFill>
                <a:ea typeface="標楷體" pitchFamily="65" charset="-120"/>
                <a:cs typeface="Arial" pitchFamily="34" charset="0"/>
              </a:rPr>
              <a:t>請條列出專案預期達成之質化</a:t>
            </a: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量化效益</a:t>
            </a: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應有預估節電量</a:t>
            </a:r>
            <a:r>
              <a:rPr lang="en-US" altLang="zh-TW" sz="1400" dirty="0">
                <a:solidFill>
                  <a:srgbClr val="C00000"/>
                </a:solidFill>
                <a:ea typeface="標楷體" pitchFamily="65" charset="-120"/>
                <a:cs typeface="Arial" pitchFamily="34" charset="0"/>
              </a:rPr>
              <a:t>(</a:t>
            </a:r>
            <a:r>
              <a:rPr lang="zh-TW" altLang="en-US" sz="1400" dirty="0">
                <a:solidFill>
                  <a:srgbClr val="C00000"/>
                </a:solidFill>
                <a:ea typeface="標楷體" pitchFamily="65" charset="-120"/>
                <a:cs typeface="Arial" pitchFamily="34" charset="0"/>
              </a:rPr>
              <a:t>千度</a:t>
            </a:r>
            <a:r>
              <a:rPr lang="en-US" altLang="zh-TW" sz="1400" dirty="0">
                <a:solidFill>
                  <a:srgbClr val="C00000"/>
                </a:solidFill>
                <a:ea typeface="標楷體" pitchFamily="65" charset="-120"/>
                <a:cs typeface="Arial" pitchFamily="34" charset="0"/>
              </a:rPr>
              <a:t>/</a:t>
            </a:r>
            <a:r>
              <a:rPr lang="zh-TW" altLang="en-US" sz="1400" dirty="0">
                <a:solidFill>
                  <a:srgbClr val="C00000"/>
                </a:solidFill>
                <a:ea typeface="標楷體" pitchFamily="65" charset="-120"/>
                <a:cs typeface="Arial" pitchFamily="34" charset="0"/>
              </a:rPr>
              <a:t>年</a:t>
            </a:r>
            <a:r>
              <a:rPr lang="en-US" altLang="zh-TW" sz="14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及預估減碳當量</a:t>
            </a:r>
            <a:r>
              <a:rPr lang="en-US" altLang="zh-TW" sz="1400" dirty="0">
                <a:solidFill>
                  <a:srgbClr val="C00000"/>
                </a:solidFill>
                <a:ea typeface="標楷體" pitchFamily="65" charset="-120"/>
                <a:cs typeface="Arial" pitchFamily="34" charset="0"/>
              </a:rPr>
              <a:t>(</a:t>
            </a:r>
            <a:r>
              <a:rPr lang="zh-TW" altLang="en-US" sz="1400" dirty="0">
                <a:solidFill>
                  <a:srgbClr val="C00000"/>
                </a:solidFill>
                <a:ea typeface="標楷體" pitchFamily="65" charset="-120"/>
                <a:cs typeface="Arial" pitchFamily="34" charset="0"/>
              </a:rPr>
              <a:t>公噸</a:t>
            </a:r>
            <a:r>
              <a:rPr lang="en-US" altLang="zh-TW" sz="1400" dirty="0">
                <a:solidFill>
                  <a:srgbClr val="C00000"/>
                </a:solidFill>
                <a:ea typeface="標楷體" pitchFamily="65" charset="-120"/>
                <a:cs typeface="Arial" pitchFamily="34" charset="0"/>
              </a:rPr>
              <a:t>CO2e/</a:t>
            </a:r>
            <a:r>
              <a:rPr lang="zh-TW" altLang="en-US" sz="1400" dirty="0">
                <a:solidFill>
                  <a:srgbClr val="C00000"/>
                </a:solidFill>
                <a:ea typeface="標楷體" pitchFamily="65" charset="-120"/>
                <a:cs typeface="Arial" pitchFamily="34" charset="0"/>
              </a:rPr>
              <a:t>年</a:t>
            </a:r>
            <a:r>
              <a:rPr lang="en-US" altLang="zh-TW" sz="1400" dirty="0">
                <a:solidFill>
                  <a:srgbClr val="C00000"/>
                </a:solidFill>
                <a:ea typeface="標楷體" pitchFamily="65" charset="-120"/>
                <a:cs typeface="Arial" pitchFamily="34" charset="0"/>
              </a:rPr>
              <a:t>)</a:t>
            </a:r>
            <a:r>
              <a:rPr lang="en-US" altLang="zh-TW" sz="1600" dirty="0">
                <a:solidFill>
                  <a:srgbClr val="C00000"/>
                </a:solidFill>
                <a:ea typeface="標楷體" pitchFamily="65" charset="-120"/>
                <a:cs typeface="Arial" pitchFamily="34" charset="0"/>
              </a:rPr>
              <a:t>)</a:t>
            </a:r>
          </a:p>
        </p:txBody>
      </p:sp>
    </p:spTree>
    <p:extLst>
      <p:ext uri="{BB962C8B-B14F-4D97-AF65-F5344CB8AC3E}">
        <p14:creationId xmlns:p14="http://schemas.microsoft.com/office/powerpoint/2010/main" val="2767641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p:cNvSpPr>
          <p:nvPr/>
        </p:nvSpPr>
        <p:spPr bwMode="auto">
          <a:xfrm>
            <a:off x="2511669" y="2205039"/>
            <a:ext cx="4120662" cy="2016125"/>
          </a:xfrm>
          <a:prstGeom prst="rect">
            <a:avLst/>
          </a:prstGeom>
        </p:spPr>
        <p:txBody>
          <a:bodyPr wrap="none" fromWordArt="1">
            <a:prstTxWarp prst="textPlain">
              <a:avLst>
                <a:gd name="adj" fmla="val 50056"/>
              </a:avLst>
            </a:prstTxWarp>
          </a:bodyPr>
          <a:lstStyle/>
          <a:p>
            <a:pPr algn="ctr"/>
            <a:r>
              <a:rPr lang="zh-TW" altLang="en-US" sz="3200" b="1" kern="10" dirty="0">
                <a:ln w="9525">
                  <a:noFill/>
                  <a:round/>
                  <a:headEnd/>
                  <a:tailEnd/>
                </a:ln>
                <a:solidFill>
                  <a:srgbClr val="000066"/>
                </a:solidFill>
                <a:effectLst>
                  <a:outerShdw dist="45791" dir="2021404" algn="ctr" rotWithShape="0">
                    <a:srgbClr val="C0C0C0"/>
                  </a:outerShdw>
                </a:effectLst>
                <a:latin typeface="標楷體"/>
                <a:ea typeface="標楷體"/>
              </a:rPr>
              <a:t>簡報結束</a:t>
            </a:r>
          </a:p>
          <a:p>
            <a:pPr algn="ctr"/>
            <a:r>
              <a:rPr lang="zh-TW" altLang="en-US" sz="3200" b="1" kern="10" dirty="0">
                <a:ln w="9525">
                  <a:noFill/>
                  <a:round/>
                  <a:headEnd/>
                  <a:tailEnd/>
                </a:ln>
                <a:solidFill>
                  <a:srgbClr val="000066"/>
                </a:solidFill>
                <a:effectLst>
                  <a:outerShdw dist="45791" dir="2021404" algn="ctr" rotWithShape="0">
                    <a:srgbClr val="C0C0C0"/>
                  </a:outerShdw>
                </a:effectLst>
                <a:latin typeface="標楷體"/>
                <a:ea typeface="標楷體"/>
              </a:rPr>
              <a:t>敬請指正</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附件一、經費需求表</a:t>
            </a:r>
            <a:endParaRPr lang="en-US" altLang="zh-TW" sz="3200" b="1" dirty="0">
              <a:ea typeface="標楷體" pitchFamily="65" charset="-120"/>
              <a:cs typeface="Arial" pitchFamily="34" charset="0"/>
            </a:endParaRPr>
          </a:p>
        </p:txBody>
      </p:sp>
      <p:graphicFrame>
        <p:nvGraphicFramePr>
          <p:cNvPr id="9" name="Group 5"/>
          <p:cNvGraphicFramePr>
            <a:graphicFrameLocks noGrp="1"/>
          </p:cNvGraphicFramePr>
          <p:nvPr>
            <p:extLst>
              <p:ext uri="{D42A27DB-BD31-4B8C-83A1-F6EECF244321}">
                <p14:modId xmlns:p14="http://schemas.microsoft.com/office/powerpoint/2010/main" val="1320664908"/>
              </p:ext>
            </p:extLst>
          </p:nvPr>
        </p:nvGraphicFramePr>
        <p:xfrm>
          <a:off x="323528" y="836712"/>
          <a:ext cx="8640959" cy="2846691"/>
        </p:xfrm>
        <a:graphic>
          <a:graphicData uri="http://schemas.openxmlformats.org/drawingml/2006/table">
            <a:tbl>
              <a:tblPr/>
              <a:tblGrid>
                <a:gridCol w="2567535">
                  <a:extLst>
                    <a:ext uri="{9D8B030D-6E8A-4147-A177-3AD203B41FA5}">
                      <a16:colId xmlns:a16="http://schemas.microsoft.com/office/drawing/2014/main" val="20000"/>
                    </a:ext>
                  </a:extLst>
                </a:gridCol>
                <a:gridCol w="1102961">
                  <a:extLst>
                    <a:ext uri="{9D8B030D-6E8A-4147-A177-3AD203B41FA5}">
                      <a16:colId xmlns:a16="http://schemas.microsoft.com/office/drawing/2014/main" val="20001"/>
                    </a:ext>
                  </a:extLst>
                </a:gridCol>
                <a:gridCol w="1299967">
                  <a:extLst>
                    <a:ext uri="{9D8B030D-6E8A-4147-A177-3AD203B41FA5}">
                      <a16:colId xmlns:a16="http://schemas.microsoft.com/office/drawing/2014/main" val="20002"/>
                    </a:ext>
                  </a:extLst>
                </a:gridCol>
                <a:gridCol w="3670496">
                  <a:extLst>
                    <a:ext uri="{9D8B030D-6E8A-4147-A177-3AD203B41FA5}">
                      <a16:colId xmlns:a16="http://schemas.microsoft.com/office/drawing/2014/main" val="20003"/>
                    </a:ext>
                  </a:extLst>
                </a:gridCol>
              </a:tblGrid>
              <a:tr h="470937">
                <a:tc>
                  <a:txBody>
                    <a:body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rPr>
                        <a:t>項目</a:t>
                      </a:r>
                    </a:p>
                  </a:txBody>
                  <a:tcPr marL="90000" marR="90000" marT="0" marB="0" anchor="ctr" horzOverflow="overflow">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68C3B8">
                        <a:alpha val="56000"/>
                      </a:srgbClr>
                    </a:solidFill>
                  </a:tcPr>
                </a:tc>
                <a:tc>
                  <a:txBody>
                    <a:body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rPr>
                        <a:t>金額</a:t>
                      </a:r>
                      <a:r>
                        <a:rPr kumimoji="1" lang="en-US" altLang="zh-TW" sz="2000" b="0" i="0" u="none" strike="noStrike" cap="none" normalizeH="0" baseline="0" dirty="0">
                          <a:ln>
                            <a:noFill/>
                          </a:ln>
                          <a:solidFill>
                            <a:schemeClr val="tx1"/>
                          </a:solidFill>
                          <a:effectLst/>
                          <a:latin typeface="Arial" pitchFamily="34" charset="0"/>
                          <a:ea typeface="標楷體" pitchFamily="65" charset="-120"/>
                          <a:cs typeface="Arial" pitchFamily="34" charset="0"/>
                        </a:rPr>
                        <a:t>(</a:t>
                      </a:r>
                      <a:r>
                        <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rPr>
                        <a:t>元</a:t>
                      </a:r>
                      <a:r>
                        <a:rPr kumimoji="1" lang="en-US" altLang="zh-TW" sz="2000" b="0" i="0" u="none" strike="noStrike" cap="none" normalizeH="0" baseline="0" dirty="0">
                          <a:ln>
                            <a:noFill/>
                          </a:ln>
                          <a:solidFill>
                            <a:schemeClr val="tx1"/>
                          </a:solidFill>
                          <a:effectLst/>
                          <a:latin typeface="Arial" pitchFamily="34" charset="0"/>
                          <a:ea typeface="標楷體" pitchFamily="65" charset="-120"/>
                          <a:cs typeface="Arial" pitchFamily="34" charset="0"/>
                        </a:rPr>
                        <a:t>)</a:t>
                      </a:r>
                      <a:endPar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18000" marR="18000" marT="17993" marB="17993"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68C3B8">
                        <a:alpha val="56000"/>
                      </a:srgbClr>
                    </a:solidFill>
                  </a:tcPr>
                </a:tc>
                <a:tc>
                  <a:txBody>
                    <a:body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rPr>
                        <a:t>百分比</a:t>
                      </a:r>
                      <a:r>
                        <a:rPr kumimoji="1" lang="en-US" altLang="zh-TW" sz="2000" b="0" i="0" u="none" strike="noStrike" cap="none" normalizeH="0" baseline="0" dirty="0">
                          <a:ln>
                            <a:noFill/>
                          </a:ln>
                          <a:solidFill>
                            <a:schemeClr val="tx1"/>
                          </a:solidFill>
                          <a:effectLst/>
                          <a:latin typeface="Arial" pitchFamily="34" charset="0"/>
                          <a:ea typeface="標楷體" pitchFamily="65" charset="-120"/>
                          <a:cs typeface="Arial" pitchFamily="34" charset="0"/>
                        </a:rPr>
                        <a:t>%</a:t>
                      </a:r>
                      <a:endPar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18000" marR="18000" marT="17993" marB="17993"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68C3B8">
                        <a:alpha val="56000"/>
                      </a:srgbClr>
                    </a:solidFill>
                  </a:tcPr>
                </a:tc>
                <a:tc>
                  <a:txBody>
                    <a:body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itchFamily="34" charset="0"/>
                          <a:ea typeface="標楷體" pitchFamily="65" charset="-120"/>
                          <a:cs typeface="Arial" pitchFamily="34" charset="0"/>
                        </a:rPr>
                        <a:t>計算標準</a:t>
                      </a:r>
                    </a:p>
                  </a:txBody>
                  <a:tcPr marL="18000" marR="18000" marT="17993" marB="17993" anchor="ctr" horzOverflow="overflow">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68C3B8">
                        <a:alpha val="56000"/>
                      </a:srgbClr>
                    </a:solidFill>
                  </a:tcPr>
                </a:tc>
                <a:extLst>
                  <a:ext uri="{0D108BD9-81ED-4DB2-BD59-A6C34878D82A}">
                    <a16:rowId xmlns:a16="http://schemas.microsoft.com/office/drawing/2014/main" val="10000"/>
                  </a:ext>
                </a:extLst>
              </a:tr>
              <a:tr h="1948327">
                <a:tc>
                  <a:txBody>
                    <a:bodyPr/>
                    <a:lstStyle/>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直接薪資</a:t>
                      </a:r>
                    </a:p>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管理費</a:t>
                      </a:r>
                    </a:p>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其他直接費用</a:t>
                      </a:r>
                      <a:endPar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人事費</a:t>
                      </a:r>
                      <a:endPar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defRPr/>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旅運費</a:t>
                      </a:r>
                      <a:endPar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defRPr/>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材料費</a:t>
                      </a:r>
                      <a:endPar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pPr>
                      <a:r>
                        <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rPr>
                        <a:t>業務費</a:t>
                      </a:r>
                      <a:endPar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p>
                      <a:pPr marL="180975" marR="0" lvl="0" indent="0" algn="l" defTabSz="914400" rtl="0" eaLnBrk="0" fontAlgn="base" latinLnBrk="0" hangingPunct="0">
                        <a:lnSpc>
                          <a:spcPct val="100000"/>
                        </a:lnSpc>
                        <a:spcBef>
                          <a:spcPct val="0"/>
                        </a:spcBef>
                        <a:spcAft>
                          <a:spcPct val="0"/>
                        </a:spcAft>
                        <a:buClrTx/>
                        <a:buSzTx/>
                        <a:buFont typeface="+mj-lt"/>
                        <a:buNone/>
                        <a:tabLst>
                          <a:tab pos="238125" algn="l"/>
                        </a:tabLst>
                      </a:pPr>
                      <a:r>
                        <a:rPr kumimoji="1" lang="en-US" altLang="zh-TW" sz="1600" b="0" i="0" u="none" strike="noStrike" cap="none" normalizeH="0" baseline="0" dirty="0">
                          <a:ln>
                            <a:noFill/>
                          </a:ln>
                          <a:solidFill>
                            <a:schemeClr val="tx1"/>
                          </a:solidFill>
                          <a:effectLst/>
                          <a:latin typeface="Arial" pitchFamily="34" charset="0"/>
                          <a:ea typeface="標楷體" pitchFamily="65" charset="-120"/>
                          <a:cs typeface="Arial" pitchFamily="34" charset="0"/>
                        </a:rPr>
                        <a:t>…</a:t>
                      </a:r>
                      <a:endParaRPr kumimoji="1" lang="zh-TW" altLang="en-US" sz="16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90000" marR="90000" marT="17993" marB="17993" anchor="ctr" horzOverflow="overflow">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90000" marR="90000" marT="17993" marB="17993"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90000" marR="90000" marT="17993" marB="17993"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Arial" pitchFamily="34" charset="0"/>
                        <a:ea typeface="標楷體" pitchFamily="65" charset="-120"/>
                        <a:cs typeface="Arial" pitchFamily="34" charset="0"/>
                      </a:endParaRPr>
                    </a:p>
                  </a:txBody>
                  <a:tcPr marL="90000" marR="90000" marT="17993" marB="17993" horzOverflow="overflow">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9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a:ln>
                            <a:noFill/>
                          </a:ln>
                          <a:solidFill>
                            <a:srgbClr val="0000CC"/>
                          </a:solidFill>
                          <a:effectLst/>
                          <a:latin typeface="Arial" pitchFamily="34" charset="0"/>
                          <a:ea typeface="標楷體" pitchFamily="65" charset="-120"/>
                          <a:cs typeface="Arial" pitchFamily="34" charset="0"/>
                        </a:rPr>
                        <a:t>合  計</a:t>
                      </a:r>
                      <a:endParaRPr kumimoji="1" lang="zh-TW" altLang="en-US" sz="2000" b="0" i="0" u="none" strike="noStrike" cap="none" normalizeH="0" baseline="0" dirty="0">
                        <a:ln>
                          <a:noFill/>
                        </a:ln>
                        <a:solidFill>
                          <a:srgbClr val="0000CC"/>
                        </a:solidFill>
                        <a:effectLst/>
                        <a:latin typeface="Arial" pitchFamily="34" charset="0"/>
                        <a:ea typeface="標楷體" pitchFamily="65" charset="-120"/>
                        <a:cs typeface="Arial" pitchFamily="34" charset="0"/>
                      </a:endParaRPr>
                    </a:p>
                  </a:txBody>
                  <a:tcPr marL="90000" marR="90000" marT="17993" marB="17993" anchor="ctr" horzOverflow="overflow">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800" b="0" i="0" u="none" strike="noStrike" cap="none" normalizeH="0" baseline="0" dirty="0">
                        <a:ln>
                          <a:noFill/>
                        </a:ln>
                        <a:solidFill>
                          <a:srgbClr val="0000CC"/>
                        </a:solidFill>
                        <a:effectLst/>
                        <a:latin typeface="Arial" pitchFamily="34" charset="0"/>
                        <a:ea typeface="標楷體" pitchFamily="65" charset="-120"/>
                        <a:cs typeface="Arial" pitchFamily="34" charset="0"/>
                      </a:endParaRPr>
                    </a:p>
                  </a:txBody>
                  <a:tcPr marL="90000" marR="90000" marT="17993" marB="17993"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800" b="0" i="0" u="none" strike="noStrike" cap="none" normalizeH="0" baseline="0" dirty="0">
                        <a:ln>
                          <a:noFill/>
                        </a:ln>
                        <a:solidFill>
                          <a:srgbClr val="0000CC"/>
                        </a:solidFill>
                        <a:effectLst/>
                        <a:latin typeface="Arial" pitchFamily="34" charset="0"/>
                        <a:ea typeface="標楷體" pitchFamily="65" charset="-120"/>
                        <a:cs typeface="Arial" pitchFamily="34" charset="0"/>
                      </a:endParaRPr>
                    </a:p>
                  </a:txBody>
                  <a:tcPr marL="90000" marR="90000" marT="17993" marB="17993"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2000" b="0" i="0" u="none" strike="noStrike" cap="none" normalizeH="0" baseline="0" dirty="0">
                        <a:ln>
                          <a:noFill/>
                        </a:ln>
                        <a:solidFill>
                          <a:srgbClr val="0000CC"/>
                        </a:solidFill>
                        <a:effectLst/>
                        <a:latin typeface="Arial" pitchFamily="34" charset="0"/>
                        <a:ea typeface="標楷體" pitchFamily="65" charset="-120"/>
                        <a:cs typeface="Arial" pitchFamily="34" charset="0"/>
                      </a:endParaRPr>
                    </a:p>
                  </a:txBody>
                  <a:tcPr marL="90000" marR="90000" marT="17993" marB="17993" anchor="ctr" horzOverflow="overflow">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val="3772420554"/>
              </p:ext>
            </p:extLst>
          </p:nvPr>
        </p:nvGraphicFramePr>
        <p:xfrm>
          <a:off x="323528" y="4221088"/>
          <a:ext cx="8640960" cy="1990223"/>
        </p:xfrm>
        <a:graphic>
          <a:graphicData uri="http://schemas.openxmlformats.org/drawingml/2006/table">
            <a:tbl>
              <a:tblPr/>
              <a:tblGrid>
                <a:gridCol w="642940">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785818">
                  <a:extLst>
                    <a:ext uri="{9D8B030D-6E8A-4147-A177-3AD203B41FA5}">
                      <a16:colId xmlns:a16="http://schemas.microsoft.com/office/drawing/2014/main" val="20002"/>
                    </a:ext>
                  </a:extLst>
                </a:gridCol>
                <a:gridCol w="1919759">
                  <a:extLst>
                    <a:ext uri="{9D8B030D-6E8A-4147-A177-3AD203B41FA5}">
                      <a16:colId xmlns:a16="http://schemas.microsoft.com/office/drawing/2014/main" val="20003"/>
                    </a:ext>
                  </a:extLst>
                </a:gridCol>
                <a:gridCol w="1763286">
                  <a:extLst>
                    <a:ext uri="{9D8B030D-6E8A-4147-A177-3AD203B41FA5}">
                      <a16:colId xmlns:a16="http://schemas.microsoft.com/office/drawing/2014/main" val="20004"/>
                    </a:ext>
                  </a:extLst>
                </a:gridCol>
                <a:gridCol w="879111">
                  <a:extLst>
                    <a:ext uri="{9D8B030D-6E8A-4147-A177-3AD203B41FA5}">
                      <a16:colId xmlns:a16="http://schemas.microsoft.com/office/drawing/2014/main" val="20005"/>
                    </a:ext>
                  </a:extLst>
                </a:gridCol>
                <a:gridCol w="864096">
                  <a:extLst>
                    <a:ext uri="{9D8B030D-6E8A-4147-A177-3AD203B41FA5}">
                      <a16:colId xmlns:a16="http://schemas.microsoft.com/office/drawing/2014/main" val="20006"/>
                    </a:ext>
                  </a:extLst>
                </a:gridCol>
              </a:tblGrid>
              <a:tr h="269576">
                <a:tc gridSpan="7">
                  <a:txBody>
                    <a:bodyPr/>
                    <a:lstStyle/>
                    <a:p>
                      <a:pPr algn="ctr">
                        <a:spcAft>
                          <a:spcPts val="0"/>
                        </a:spcAft>
                      </a:pPr>
                      <a:r>
                        <a:rPr lang="zh-TW" sz="1600" b="0" kern="100" dirty="0">
                          <a:solidFill>
                            <a:schemeClr val="tx1"/>
                          </a:solidFill>
                          <a:latin typeface="Arial"/>
                          <a:ea typeface="標楷體"/>
                          <a:cs typeface="Arial"/>
                        </a:rPr>
                        <a:t>編列直接薪資之人員</a:t>
                      </a:r>
                      <a:endParaRPr lang="zh-TW" sz="1600" b="0" kern="100" dirty="0">
                        <a:solidFill>
                          <a:schemeClr val="tx1"/>
                        </a:solidFill>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380713">
                <a:tc>
                  <a:txBody>
                    <a:bodyPr/>
                    <a:lstStyle/>
                    <a:p>
                      <a:pPr algn="ctr">
                        <a:spcAft>
                          <a:spcPts val="0"/>
                        </a:spcAft>
                      </a:pPr>
                      <a:r>
                        <a:rPr lang="zh-TW" sz="1400" b="0" kern="100" dirty="0">
                          <a:solidFill>
                            <a:schemeClr val="tx1"/>
                          </a:solidFill>
                          <a:latin typeface="Arial"/>
                          <a:ea typeface="標楷體"/>
                          <a:cs typeface="Arial"/>
                        </a:rPr>
                        <a:t>項次</a:t>
                      </a:r>
                      <a:endParaRPr lang="zh-TW" sz="1400" b="0" kern="100" dirty="0">
                        <a:solidFill>
                          <a:schemeClr val="tx1"/>
                        </a:solidFill>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a:txBody>
                    <a:bodyPr/>
                    <a:lstStyle/>
                    <a:p>
                      <a:pPr algn="ctr">
                        <a:spcAft>
                          <a:spcPts val="0"/>
                        </a:spcAft>
                      </a:pPr>
                      <a:r>
                        <a:rPr lang="zh-TW" sz="1400" b="0" kern="100" dirty="0">
                          <a:solidFill>
                            <a:schemeClr val="tx1"/>
                          </a:solidFill>
                          <a:latin typeface="Arial"/>
                          <a:ea typeface="標楷體"/>
                          <a:cs typeface="Arial"/>
                        </a:rPr>
                        <a:t>人力類別</a:t>
                      </a:r>
                      <a:endParaRPr lang="zh-TW" sz="1400" b="0" kern="100" dirty="0">
                        <a:solidFill>
                          <a:schemeClr val="tx1"/>
                        </a:solidFill>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a:txBody>
                    <a:bodyPr/>
                    <a:lstStyle/>
                    <a:p>
                      <a:pPr algn="ctr">
                        <a:spcAft>
                          <a:spcPts val="0"/>
                        </a:spcAft>
                      </a:pPr>
                      <a:r>
                        <a:rPr lang="zh-TW" sz="1400" b="0" kern="100" dirty="0">
                          <a:solidFill>
                            <a:schemeClr val="tx1"/>
                          </a:solidFill>
                          <a:latin typeface="Arial"/>
                          <a:ea typeface="標楷體"/>
                          <a:cs typeface="Arial"/>
                        </a:rPr>
                        <a:t>姓名</a:t>
                      </a:r>
                      <a:endParaRPr lang="zh-TW" sz="1400" b="0" kern="100" dirty="0">
                        <a:solidFill>
                          <a:schemeClr val="tx1"/>
                        </a:solidFill>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gridSpan="2">
                  <a:txBody>
                    <a:bodyPr/>
                    <a:lstStyle/>
                    <a:p>
                      <a:pPr algn="ctr">
                        <a:spcAft>
                          <a:spcPts val="0"/>
                        </a:spcAft>
                      </a:pPr>
                      <a:r>
                        <a:rPr lang="zh-TW" sz="1400" b="0" kern="100" dirty="0">
                          <a:solidFill>
                            <a:schemeClr val="tx1"/>
                          </a:solidFill>
                          <a:latin typeface="Arial"/>
                          <a:ea typeface="標楷體"/>
                          <a:cs typeface="Arial"/>
                        </a:rPr>
                        <a:t>詳細具體工作性質、項目範圍</a:t>
                      </a:r>
                      <a:endParaRPr lang="zh-TW" sz="1400" b="0" kern="100" dirty="0">
                        <a:solidFill>
                          <a:schemeClr val="tx1"/>
                        </a:solidFill>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hMerge="1">
                  <a:txBody>
                    <a:bodyPr/>
                    <a:lstStyle/>
                    <a:p>
                      <a:endParaRPr lang="zh-TW" altLang="en-US"/>
                    </a:p>
                  </a:txBody>
                  <a:tcPr/>
                </a:tc>
                <a:tc>
                  <a:txBody>
                    <a:bodyPr/>
                    <a:lstStyle/>
                    <a:p>
                      <a:pPr algn="ctr">
                        <a:spcAft>
                          <a:spcPts val="0"/>
                        </a:spcAft>
                      </a:pPr>
                      <a:r>
                        <a:rPr lang="zh-TW" altLang="en-US" sz="1400" b="0" kern="100" dirty="0">
                          <a:solidFill>
                            <a:schemeClr val="tx1"/>
                          </a:solidFill>
                          <a:latin typeface="Arial"/>
                          <a:ea typeface="標楷體"/>
                          <a:cs typeface="Arial"/>
                        </a:rPr>
                        <a:t>參與</a:t>
                      </a:r>
                      <a:endParaRPr lang="en-US" altLang="zh-TW" sz="1400" b="0" kern="100" dirty="0">
                        <a:solidFill>
                          <a:schemeClr val="tx1"/>
                        </a:solidFill>
                        <a:latin typeface="Arial"/>
                        <a:ea typeface="標楷體"/>
                        <a:cs typeface="Arial"/>
                      </a:endParaRPr>
                    </a:p>
                    <a:p>
                      <a:pPr algn="ctr">
                        <a:spcAft>
                          <a:spcPts val="0"/>
                        </a:spcAft>
                      </a:pPr>
                      <a:r>
                        <a:rPr lang="zh-TW" altLang="en-US" sz="1400" b="0" kern="100" dirty="0">
                          <a:solidFill>
                            <a:schemeClr val="tx1"/>
                          </a:solidFill>
                          <a:latin typeface="Arial"/>
                          <a:ea typeface="標楷體"/>
                          <a:cs typeface="Arial"/>
                        </a:rPr>
                        <a:t>人月</a:t>
                      </a:r>
                      <a:endParaRPr lang="zh-TW" altLang="en-US" sz="1400" b="0" kern="100" dirty="0">
                        <a:solidFill>
                          <a:schemeClr val="tx1"/>
                        </a:solidFill>
                        <a:latin typeface="+mn-lt"/>
                        <a:ea typeface="+mn-ea"/>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tc>
                  <a:txBody>
                    <a:bodyPr/>
                    <a:lstStyle/>
                    <a:p>
                      <a:pPr marL="0" algn="ctr" defTabSz="914400" rtl="0" eaLnBrk="1" latinLnBrk="0" hangingPunct="1">
                        <a:spcAft>
                          <a:spcPts val="0"/>
                        </a:spcAft>
                      </a:pPr>
                      <a:r>
                        <a:rPr lang="zh-TW" altLang="en-US" sz="1400" b="0" kern="100" dirty="0">
                          <a:solidFill>
                            <a:schemeClr val="tx1"/>
                          </a:solidFill>
                          <a:latin typeface="Arial"/>
                          <a:ea typeface="標楷體"/>
                          <a:cs typeface="Arial"/>
                        </a:rPr>
                        <a:t>薪資</a:t>
                      </a:r>
                      <a:endParaRPr lang="en-US" altLang="zh-TW" sz="1400" b="0" kern="100" dirty="0">
                        <a:solidFill>
                          <a:schemeClr val="tx1"/>
                        </a:solidFill>
                        <a:latin typeface="Arial"/>
                        <a:ea typeface="標楷體"/>
                        <a:cs typeface="Arial"/>
                      </a:endParaRPr>
                    </a:p>
                    <a:p>
                      <a:pPr marL="0" algn="ctr" defTabSz="914400" rtl="0" eaLnBrk="1" latinLnBrk="0" hangingPunct="1">
                        <a:spcAft>
                          <a:spcPts val="0"/>
                        </a:spcAft>
                      </a:pPr>
                      <a:r>
                        <a:rPr lang="en-US" altLang="zh-TW" sz="1400" b="0" kern="100" dirty="0">
                          <a:solidFill>
                            <a:schemeClr val="tx1"/>
                          </a:solidFill>
                          <a:latin typeface="Arial"/>
                          <a:ea typeface="標楷體"/>
                          <a:cs typeface="Arial"/>
                        </a:rPr>
                        <a:t>(</a:t>
                      </a:r>
                      <a:r>
                        <a:rPr lang="zh-TW" altLang="en-US" sz="1400" b="0" kern="100" dirty="0">
                          <a:solidFill>
                            <a:schemeClr val="tx1"/>
                          </a:solidFill>
                          <a:latin typeface="Arial"/>
                          <a:ea typeface="標楷體"/>
                          <a:cs typeface="Arial"/>
                        </a:rPr>
                        <a:t>元</a:t>
                      </a:r>
                      <a:r>
                        <a:rPr lang="en-US" altLang="zh-TW" sz="1400" b="0" kern="100" dirty="0">
                          <a:solidFill>
                            <a:schemeClr val="tx1"/>
                          </a:solidFill>
                          <a:latin typeface="Arial"/>
                          <a:ea typeface="標楷體"/>
                          <a:cs typeface="Arial"/>
                        </a:rPr>
                        <a:t>/</a:t>
                      </a:r>
                      <a:r>
                        <a:rPr lang="zh-TW" altLang="en-US" sz="1400" b="0" kern="100" dirty="0">
                          <a:solidFill>
                            <a:schemeClr val="tx1"/>
                          </a:solidFill>
                          <a:latin typeface="Arial"/>
                          <a:ea typeface="標楷體"/>
                          <a:cs typeface="Arial"/>
                        </a:rPr>
                        <a:t>月</a:t>
                      </a:r>
                      <a:r>
                        <a:rPr lang="en-US" altLang="zh-TW" sz="1400" b="0" kern="100" dirty="0">
                          <a:solidFill>
                            <a:schemeClr val="tx1"/>
                          </a:solidFill>
                          <a:latin typeface="Arial"/>
                          <a:ea typeface="標楷體"/>
                          <a:cs typeface="Arial"/>
                        </a:rPr>
                        <a:t>)</a:t>
                      </a:r>
                      <a:endParaRPr lang="zh-TW" altLang="en-US" sz="1400" b="0" kern="100" dirty="0">
                        <a:solidFill>
                          <a:schemeClr val="tx1"/>
                        </a:solidFill>
                        <a:latin typeface="Arial"/>
                        <a:ea typeface="標楷體"/>
                        <a:cs typeface="Arial"/>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8C3B8">
                        <a:alpha val="55000"/>
                      </a:srgbClr>
                    </a:solidFill>
                  </a:tcPr>
                </a:tc>
                <a:extLst>
                  <a:ext uri="{0D108BD9-81ED-4DB2-BD59-A6C34878D82A}">
                    <a16:rowId xmlns:a16="http://schemas.microsoft.com/office/drawing/2014/main" val="10001"/>
                  </a:ext>
                </a:extLst>
              </a:tr>
              <a:tr h="266259">
                <a:tc>
                  <a:txBody>
                    <a:bodyPr/>
                    <a:lstStyle/>
                    <a:p>
                      <a:pPr algn="ctr">
                        <a:spcAft>
                          <a:spcPts val="0"/>
                        </a:spcAft>
                      </a:pPr>
                      <a:r>
                        <a:rPr lang="en-US" sz="1400" kern="100" dirty="0">
                          <a:latin typeface="Arial"/>
                          <a:ea typeface="標楷體"/>
                          <a:cs typeface="Times New Roman"/>
                        </a:rPr>
                        <a:t>1</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r>
                        <a:rPr lang="zh-TW" sz="1400" kern="100" dirty="0">
                          <a:latin typeface="Arial"/>
                          <a:ea typeface="標楷體"/>
                          <a:cs typeface="Arial"/>
                        </a:rPr>
                        <a:t>計畫主持人</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r>
                        <a:rPr lang="zh-TW" sz="1400" kern="100" dirty="0">
                          <a:latin typeface="Arial"/>
                          <a:ea typeface="標楷體"/>
                          <a:cs typeface="Arial"/>
                        </a:rPr>
                        <a:t>李</a:t>
                      </a:r>
                      <a:r>
                        <a:rPr lang="en-US" sz="1400" kern="100" dirty="0">
                          <a:latin typeface="Arial"/>
                          <a:ea typeface="標楷體"/>
                          <a:cs typeface="Times New Roman"/>
                        </a:rPr>
                        <a:t>○○</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endParaRPr lang="en-US" sz="1400" kern="100" dirty="0">
                        <a:latin typeface="Arial"/>
                        <a:ea typeface="標楷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69571">
                <a:tc>
                  <a:txBody>
                    <a:bodyPr/>
                    <a:lstStyle/>
                    <a:p>
                      <a:pPr algn="ctr">
                        <a:spcAft>
                          <a:spcPts val="0"/>
                        </a:spcAft>
                      </a:pPr>
                      <a:r>
                        <a:rPr lang="en-US" sz="1400" kern="100" dirty="0">
                          <a:latin typeface="Arial"/>
                          <a:ea typeface="標楷體"/>
                          <a:cs typeface="Times New Roman"/>
                        </a:rPr>
                        <a:t>2</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sz="1400" kern="100" dirty="0">
                          <a:latin typeface="Arial"/>
                          <a:ea typeface="標楷體"/>
                          <a:cs typeface="Arial"/>
                        </a:rPr>
                        <a:t>協同主持人</a:t>
                      </a:r>
                      <a:endParaRPr lang="zh-TW" altLang="en-US" sz="1400" kern="100" dirty="0">
                        <a:latin typeface="+mn-lt"/>
                        <a:ea typeface="+mn-ea"/>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r>
                        <a:rPr lang="zh-TW" sz="1400" kern="100" dirty="0">
                          <a:latin typeface="Arial"/>
                          <a:ea typeface="標楷體"/>
                          <a:cs typeface="Arial"/>
                        </a:rPr>
                        <a:t>陳</a:t>
                      </a:r>
                      <a:r>
                        <a:rPr lang="en-US" sz="1400" kern="100" dirty="0">
                          <a:latin typeface="Arial"/>
                          <a:ea typeface="標楷體"/>
                          <a:cs typeface="Times New Roman"/>
                        </a:rPr>
                        <a:t>○○</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endParaRPr lang="zh-TW" altLang="en-US" sz="140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endParaRPr lang="en-US" sz="1400" kern="100">
                        <a:latin typeface="Arial"/>
                        <a:ea typeface="標楷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69571">
                <a:tc>
                  <a:txBody>
                    <a:bodyPr/>
                    <a:lstStyle/>
                    <a:p>
                      <a:pPr algn="ctr">
                        <a:spcAft>
                          <a:spcPts val="0"/>
                        </a:spcAft>
                      </a:pPr>
                      <a:r>
                        <a:rPr lang="en-US" sz="1400" kern="100" dirty="0">
                          <a:latin typeface="Arial"/>
                          <a:ea typeface="標楷體"/>
                          <a:cs typeface="Times New Roman"/>
                        </a:rPr>
                        <a:t>3</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sz="1400" kern="100" dirty="0">
                          <a:latin typeface="Arial"/>
                          <a:ea typeface="標楷體"/>
                          <a:cs typeface="Arial"/>
                        </a:rPr>
                        <a:t>助理研究員</a:t>
                      </a:r>
                      <a:endParaRPr lang="zh-TW" altLang="en-US" sz="1400" kern="100" dirty="0">
                        <a:latin typeface="+mn-lt"/>
                        <a:ea typeface="+mn-ea"/>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r>
                        <a:rPr lang="zh-TW" sz="1400" kern="100">
                          <a:latin typeface="Arial"/>
                          <a:ea typeface="標楷體"/>
                          <a:cs typeface="Arial"/>
                        </a:rPr>
                        <a:t>王</a:t>
                      </a:r>
                      <a:r>
                        <a:rPr lang="en-US" sz="1400" kern="100">
                          <a:latin typeface="Arial"/>
                          <a:ea typeface="標楷體"/>
                          <a:cs typeface="Times New Roman"/>
                        </a:rPr>
                        <a:t>○○</a:t>
                      </a:r>
                      <a:endParaRPr lang="zh-TW" sz="1400" kern="10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endParaRPr lang="en-US" sz="1400" kern="100">
                        <a:latin typeface="Arial"/>
                        <a:ea typeface="標楷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44263">
                <a:tc>
                  <a:txBody>
                    <a:bodyPr/>
                    <a:lstStyle/>
                    <a:p>
                      <a:pPr algn="ctr">
                        <a:spcAft>
                          <a:spcPts val="0"/>
                        </a:spcAft>
                      </a:pPr>
                      <a:r>
                        <a:rPr lang="en-US" sz="1400" kern="100" dirty="0">
                          <a:latin typeface="Arial"/>
                          <a:ea typeface="標楷體"/>
                          <a:cs typeface="Times New Roman"/>
                        </a:rPr>
                        <a:t>4</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zh-TW" altLang="en-US" sz="16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zh-TW" altLang="en-US" sz="160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endParaRPr lang="en-US" sz="1400" kern="100" dirty="0">
                        <a:latin typeface="Arial"/>
                        <a:ea typeface="標楷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44263">
                <a:tc>
                  <a:txBody>
                    <a:bodyPr/>
                    <a:lstStyle/>
                    <a:p>
                      <a:pPr algn="ctr">
                        <a:spcAft>
                          <a:spcPts val="0"/>
                        </a:spcAft>
                      </a:pPr>
                      <a:r>
                        <a:rPr lang="en-US" sz="1400" kern="100" dirty="0">
                          <a:latin typeface="Arial"/>
                          <a:ea typeface="標楷體"/>
                          <a:cs typeface="Times New Roman"/>
                        </a:rPr>
                        <a:t>5</a:t>
                      </a:r>
                      <a:endParaRPr lang="zh-TW" sz="1400" kern="100" dirty="0">
                        <a:latin typeface="Calibri"/>
                        <a:ea typeface="新細明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zh-TW" altLang="en-US" sz="160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zh-TW" altLang="en-US" sz="160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endParaRPr lang="zh-TW" altLang="en-US" sz="1400" dirty="0"/>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spcAft>
                          <a:spcPts val="0"/>
                        </a:spcAft>
                      </a:pPr>
                      <a:endParaRPr lang="en-US" sz="1400" kern="100" dirty="0">
                        <a:latin typeface="Arial"/>
                        <a:ea typeface="標楷體"/>
                        <a:cs typeface="Times New Roman"/>
                      </a:endParaRPr>
                    </a:p>
                  </a:txBody>
                  <a:tcPr marL="9560" marR="956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附件二、補充資料</a:t>
            </a:r>
            <a:endParaRPr lang="en-US" altLang="zh-TW" sz="3200" b="1" dirty="0">
              <a:ea typeface="標楷體" pitchFamily="65" charset="-120"/>
              <a:cs typeface="Arial" pitchFamily="34" charset="0"/>
            </a:endParaRPr>
          </a:p>
        </p:txBody>
      </p:sp>
      <p:sp>
        <p:nvSpPr>
          <p:cNvPr id="6" name="矩形 5"/>
          <p:cNvSpPr/>
          <p:nvPr/>
        </p:nvSpPr>
        <p:spPr>
          <a:xfrm>
            <a:off x="214282" y="714356"/>
            <a:ext cx="8786874" cy="338554"/>
          </a:xfrm>
          <a:prstGeom prst="rect">
            <a:avLst/>
          </a:prstGeom>
        </p:spPr>
        <p:txBody>
          <a:bodyPr wrap="square">
            <a:spAutoFit/>
          </a:bodyPr>
          <a:lstStyle/>
          <a:p>
            <a:pPr marL="0" lvl="1" indent="-342900">
              <a:defRPr/>
            </a:pP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如有其他有助專案執行之規劃或其他參考資料，請自行補充說明</a:t>
            </a:r>
            <a:r>
              <a:rPr lang="en-US" altLang="zh-TW" sz="1600" dirty="0">
                <a:solidFill>
                  <a:srgbClr val="C00000"/>
                </a:solidFill>
                <a:ea typeface="標楷體" pitchFamily="65" charset="-120"/>
                <a:cs typeface="Arial" pitchFamily="34" charset="0"/>
              </a:rPr>
              <a:t>)</a:t>
            </a:r>
          </a:p>
        </p:txBody>
      </p:sp>
    </p:spTree>
    <p:extLst>
      <p:ext uri="{BB962C8B-B14F-4D97-AF65-F5344CB8AC3E}">
        <p14:creationId xmlns:p14="http://schemas.microsoft.com/office/powerpoint/2010/main" val="3560420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4"/>
          <p:cNvSpPr txBox="1">
            <a:spLocks noChangeArrowheads="1"/>
          </p:cNvSpPr>
          <p:nvPr/>
        </p:nvSpPr>
        <p:spPr bwMode="auto">
          <a:xfrm>
            <a:off x="3203848" y="35913"/>
            <a:ext cx="2736850" cy="584775"/>
          </a:xfrm>
          <a:prstGeom prst="rect">
            <a:avLst/>
          </a:prstGeom>
          <a:noFill/>
          <a:ln w="9525">
            <a:noFill/>
            <a:miter lim="800000"/>
            <a:headEnd/>
            <a:tailEnd/>
          </a:ln>
        </p:spPr>
        <p:txBody>
          <a:bodyPr>
            <a:spAutoFit/>
          </a:bodyPr>
          <a:lstStyle/>
          <a:p>
            <a:pPr algn="ctr"/>
            <a:r>
              <a:rPr lang="zh-TW" altLang="en-US" sz="3200" b="1" dirty="0">
                <a:latin typeface="標楷體" pitchFamily="65" charset="-120"/>
                <a:ea typeface="標楷體" pitchFamily="65" charset="-120"/>
              </a:rPr>
              <a:t>簡報大綱</a:t>
            </a:r>
          </a:p>
        </p:txBody>
      </p:sp>
      <p:sp>
        <p:nvSpPr>
          <p:cNvPr id="6" name="AutoShape 41"/>
          <p:cNvSpPr>
            <a:spLocks noChangeArrowheads="1"/>
          </p:cNvSpPr>
          <p:nvPr/>
        </p:nvSpPr>
        <p:spPr bwMode="gray">
          <a:xfrm>
            <a:off x="1357290" y="1268760"/>
            <a:ext cx="6286544" cy="2528416"/>
          </a:xfrm>
          <a:prstGeom prst="roundRect">
            <a:avLst>
              <a:gd name="adj" fmla="val 11016"/>
            </a:avLst>
          </a:prstGeom>
          <a:ln>
            <a:solidFill>
              <a:srgbClr val="68C3B8"/>
            </a:solidFill>
            <a:headEnd/>
            <a:tailEnd/>
          </a:ln>
        </p:spPr>
        <p:style>
          <a:lnRef idx="2">
            <a:schemeClr val="accent6"/>
          </a:lnRef>
          <a:fillRef idx="1">
            <a:schemeClr val="lt1"/>
          </a:fillRef>
          <a:effectRef idx="0">
            <a:schemeClr val="accent6"/>
          </a:effectRef>
          <a:fontRef idx="minor">
            <a:schemeClr val="dk1"/>
          </a:fontRef>
        </p:style>
        <p:txBody>
          <a:bodyPr wrap="none" anchor="ctr"/>
          <a:lstStyle/>
          <a:p>
            <a:pPr marL="457200" indent="981075">
              <a:spcBef>
                <a:spcPts val="600"/>
              </a:spcBef>
              <a:spcAft>
                <a:spcPts val="600"/>
              </a:spcAft>
            </a:pPr>
            <a:r>
              <a:rPr lang="zh-TW" altLang="en-US" sz="2400" b="1" dirty="0">
                <a:solidFill>
                  <a:srgbClr val="000000"/>
                </a:solidFill>
                <a:ea typeface="標楷體" pitchFamily="65" charset="-120"/>
                <a:cs typeface="Arial" pitchFamily="34" charset="0"/>
              </a:rPr>
              <a:t>一、學校低碳輔導能量</a:t>
            </a:r>
            <a:endParaRPr lang="en-US" altLang="zh-TW" sz="2400" b="1" dirty="0">
              <a:solidFill>
                <a:srgbClr val="000000"/>
              </a:solidFill>
              <a:ea typeface="標楷體" pitchFamily="65" charset="-120"/>
              <a:cs typeface="Arial" pitchFamily="34" charset="0"/>
            </a:endParaRPr>
          </a:p>
          <a:p>
            <a:pPr marL="457200" indent="981075">
              <a:spcBef>
                <a:spcPts val="600"/>
              </a:spcBef>
              <a:spcAft>
                <a:spcPts val="600"/>
              </a:spcAft>
            </a:pPr>
            <a:r>
              <a:rPr lang="zh-TW" altLang="en-US" sz="2400" b="1" dirty="0">
                <a:ea typeface="標楷體" pitchFamily="65" charset="-120"/>
                <a:cs typeface="Arial" pitchFamily="34" charset="0"/>
              </a:rPr>
              <a:t>二、計畫目標及實施作法</a:t>
            </a:r>
            <a:endParaRPr lang="en-US" altLang="zh-TW" sz="2400" b="1" dirty="0">
              <a:ea typeface="標楷體" pitchFamily="65" charset="-120"/>
              <a:cs typeface="Arial" pitchFamily="34" charset="0"/>
            </a:endParaRPr>
          </a:p>
          <a:p>
            <a:pPr marL="457200" indent="981075">
              <a:spcBef>
                <a:spcPts val="600"/>
              </a:spcBef>
              <a:spcAft>
                <a:spcPts val="600"/>
              </a:spcAft>
            </a:pPr>
            <a:r>
              <a:rPr lang="zh-TW" altLang="en-US" sz="2400" b="1" dirty="0">
                <a:solidFill>
                  <a:srgbClr val="000000"/>
                </a:solidFill>
                <a:ea typeface="標楷體" pitchFamily="65" charset="-120"/>
                <a:cs typeface="Arial" pitchFamily="34" charset="0"/>
              </a:rPr>
              <a:t>三、工作規劃</a:t>
            </a:r>
            <a:endParaRPr lang="en-US" altLang="zh-TW" sz="2400" b="1" dirty="0">
              <a:solidFill>
                <a:srgbClr val="000000"/>
              </a:solidFill>
              <a:ea typeface="標楷體" pitchFamily="65" charset="-120"/>
              <a:cs typeface="Arial" pitchFamily="34" charset="0"/>
            </a:endParaRPr>
          </a:p>
          <a:p>
            <a:pPr marL="457200" indent="981075">
              <a:spcBef>
                <a:spcPts val="600"/>
              </a:spcBef>
              <a:spcAft>
                <a:spcPts val="600"/>
              </a:spcAft>
            </a:pPr>
            <a:r>
              <a:rPr lang="zh-TW" altLang="en-US" sz="2400" b="1" dirty="0">
                <a:solidFill>
                  <a:srgbClr val="000000"/>
                </a:solidFill>
                <a:ea typeface="標楷體" pitchFamily="65" charset="-120"/>
                <a:cs typeface="Arial" pitchFamily="34" charset="0"/>
              </a:rPr>
              <a:t>四、預期效益</a:t>
            </a:r>
            <a:endParaRPr lang="en-US" altLang="zh-TW" sz="2400" b="1" dirty="0">
              <a:solidFill>
                <a:srgbClr val="000000"/>
              </a:solidFill>
              <a:ea typeface="標楷體" pitchFamily="65" charset="-120"/>
              <a:cs typeface="Arial" pitchFamily="34" charset="0"/>
            </a:endParaRPr>
          </a:p>
        </p:txBody>
      </p:sp>
      <p:sp>
        <p:nvSpPr>
          <p:cNvPr id="8" name="AutoShape 41">
            <a:extLst>
              <a:ext uri="{FF2B5EF4-FFF2-40B4-BE49-F238E27FC236}">
                <a16:creationId xmlns:a16="http://schemas.microsoft.com/office/drawing/2014/main" id="{2ECBD138-6D7E-4395-91DB-0438E8B783E0}"/>
              </a:ext>
            </a:extLst>
          </p:cNvPr>
          <p:cNvSpPr>
            <a:spLocks noChangeArrowheads="1"/>
          </p:cNvSpPr>
          <p:nvPr/>
        </p:nvSpPr>
        <p:spPr bwMode="gray">
          <a:xfrm>
            <a:off x="1428728" y="4077072"/>
            <a:ext cx="6286544" cy="1440160"/>
          </a:xfrm>
          <a:prstGeom prst="roundRect">
            <a:avLst>
              <a:gd name="adj" fmla="val 16667"/>
            </a:avLst>
          </a:prstGeom>
          <a:ln>
            <a:solidFill>
              <a:srgbClr val="68C3B8"/>
            </a:solidFill>
            <a:headEnd/>
            <a:tailEnd/>
          </a:ln>
        </p:spPr>
        <p:style>
          <a:lnRef idx="2">
            <a:schemeClr val="accent6"/>
          </a:lnRef>
          <a:fillRef idx="1">
            <a:schemeClr val="lt1"/>
          </a:fillRef>
          <a:effectRef idx="0">
            <a:schemeClr val="accent6"/>
          </a:effectRef>
          <a:fontRef idx="minor">
            <a:schemeClr val="dk1"/>
          </a:fontRef>
        </p:style>
        <p:txBody>
          <a:bodyPr wrap="none" anchor="ctr"/>
          <a:lstStyle/>
          <a:p>
            <a:pPr marL="457200" indent="885825">
              <a:spcBef>
                <a:spcPts val="600"/>
              </a:spcBef>
              <a:spcAft>
                <a:spcPts val="600"/>
              </a:spcAft>
            </a:pPr>
            <a:r>
              <a:rPr lang="zh-TW" altLang="en-US" sz="2400" b="1" dirty="0">
                <a:solidFill>
                  <a:srgbClr val="000000"/>
                </a:solidFill>
                <a:ea typeface="標楷體" pitchFamily="65" charset="-120"/>
                <a:cs typeface="Arial" pitchFamily="34" charset="0"/>
              </a:rPr>
              <a:t>附件一、經費需求表</a:t>
            </a:r>
            <a:endParaRPr lang="en-US" altLang="zh-TW" sz="2400" b="1" dirty="0">
              <a:solidFill>
                <a:srgbClr val="000000"/>
              </a:solidFill>
              <a:ea typeface="標楷體" pitchFamily="65" charset="-120"/>
              <a:cs typeface="Arial" pitchFamily="34" charset="0"/>
            </a:endParaRPr>
          </a:p>
          <a:p>
            <a:pPr marL="457200" indent="885825">
              <a:spcBef>
                <a:spcPts val="600"/>
              </a:spcBef>
              <a:spcAft>
                <a:spcPts val="600"/>
              </a:spcAft>
            </a:pPr>
            <a:r>
              <a:rPr lang="zh-TW" altLang="en-US" sz="2400" b="1" dirty="0">
                <a:ea typeface="標楷體" pitchFamily="65" charset="-120"/>
                <a:cs typeface="Arial" pitchFamily="34" charset="0"/>
              </a:rPr>
              <a:t>附件二、補充資料</a:t>
            </a:r>
            <a:endParaRPr lang="en-US" altLang="zh-TW" sz="2400" b="1" dirty="0">
              <a:ea typeface="標楷體" pitchFamily="65" charset="-12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一、學校低碳輔導能量</a:t>
            </a:r>
            <a:r>
              <a:rPr lang="en-US" altLang="zh-TW" sz="3200" b="1" dirty="0">
                <a:ea typeface="標楷體" pitchFamily="65" charset="-120"/>
                <a:cs typeface="Arial" pitchFamily="34" charset="0"/>
              </a:rPr>
              <a:t>(1)</a:t>
            </a:r>
          </a:p>
        </p:txBody>
      </p:sp>
      <p:sp>
        <p:nvSpPr>
          <p:cNvPr id="3" name="矩形 2">
            <a:extLst>
              <a:ext uri="{FF2B5EF4-FFF2-40B4-BE49-F238E27FC236}">
                <a16:creationId xmlns:a16="http://schemas.microsoft.com/office/drawing/2014/main" id="{25630167-679D-4683-A480-56D609DCE57C}"/>
              </a:ext>
            </a:extLst>
          </p:cNvPr>
          <p:cNvSpPr/>
          <p:nvPr/>
        </p:nvSpPr>
        <p:spPr>
          <a:xfrm>
            <a:off x="7931785" y="294759"/>
            <a:ext cx="1159292" cy="369332"/>
          </a:xfrm>
          <a:prstGeom prst="rect">
            <a:avLst/>
          </a:prstGeom>
        </p:spPr>
        <p:txBody>
          <a:bodyPr wrap="none">
            <a:spAutoFit/>
          </a:bodyPr>
          <a:lstStyle/>
          <a:p>
            <a:r>
              <a:rPr lang="en-US" altLang="zh-TW" dirty="0">
                <a:solidFill>
                  <a:srgbClr val="C00000"/>
                </a:solidFill>
                <a:ea typeface="標楷體" pitchFamily="65" charset="-120"/>
                <a:cs typeface="Arial" pitchFamily="34" charset="0"/>
              </a:rPr>
              <a:t>(1</a:t>
            </a:r>
            <a:r>
              <a:rPr lang="zh-TW" altLang="en-US" dirty="0">
                <a:solidFill>
                  <a:srgbClr val="C00000"/>
                </a:solidFill>
                <a:ea typeface="標楷體" pitchFamily="65" charset="-120"/>
                <a:cs typeface="Arial" pitchFamily="34" charset="0"/>
              </a:rPr>
              <a:t>頁為限</a:t>
            </a:r>
            <a:r>
              <a:rPr lang="en-US" altLang="zh-TW" dirty="0">
                <a:solidFill>
                  <a:srgbClr val="C00000"/>
                </a:solidFill>
                <a:ea typeface="標楷體" pitchFamily="65" charset="-120"/>
                <a:cs typeface="Arial" pitchFamily="34" charset="0"/>
              </a:rPr>
              <a:t>)</a:t>
            </a:r>
            <a:endParaRPr lang="zh-TW" altLang="en-US" dirty="0"/>
          </a:p>
        </p:txBody>
      </p:sp>
      <p:sp>
        <p:nvSpPr>
          <p:cNvPr id="8" name="矩形 7">
            <a:extLst>
              <a:ext uri="{FF2B5EF4-FFF2-40B4-BE49-F238E27FC236}">
                <a16:creationId xmlns:a16="http://schemas.microsoft.com/office/drawing/2014/main" id="{F3EF35E7-A16C-43EF-A87C-1A91347F2F2A}"/>
              </a:ext>
            </a:extLst>
          </p:cNvPr>
          <p:cNvSpPr/>
          <p:nvPr/>
        </p:nvSpPr>
        <p:spPr>
          <a:xfrm>
            <a:off x="35496" y="802159"/>
            <a:ext cx="8856984" cy="677108"/>
          </a:xfrm>
          <a:prstGeom prst="rect">
            <a:avLst/>
          </a:prstGeom>
        </p:spPr>
        <p:txBody>
          <a:bodyPr wrap="square">
            <a:spAutoFit/>
          </a:bodyPr>
          <a:lstStyle/>
          <a:p>
            <a:pPr marL="342900" lvl="1" indent="-342900">
              <a:buFont typeface="Wingdings" panose="05000000000000000000" pitchFamily="2" charset="2"/>
              <a:buChar char="n"/>
              <a:defRPr/>
            </a:pPr>
            <a:r>
              <a:rPr lang="zh-TW" altLang="en-US" sz="2200" b="1" dirty="0">
                <a:ea typeface="標楷體" pitchFamily="65" charset="-120"/>
                <a:cs typeface="Arial" pitchFamily="34" charset="0"/>
              </a:rPr>
              <a:t>團隊推動低碳輔導能量：</a:t>
            </a:r>
            <a:r>
              <a:rPr lang="en-US" altLang="zh-TW" sz="1600" kern="150" dirty="0">
                <a:solidFill>
                  <a:srgbClr val="000000"/>
                </a:solidFill>
                <a:effectLst/>
                <a:latin typeface="標楷體" panose="03000509000000000000" pitchFamily="65" charset="-120"/>
                <a:cs typeface="Times New Roman" panose="02020603050405020304" pitchFamily="18" charset="0"/>
              </a:rPr>
              <a:t>(</a:t>
            </a:r>
            <a:r>
              <a:rPr lang="zh-TW" altLang="zh-TW" sz="1600" kern="150" dirty="0">
                <a:solidFill>
                  <a:srgbClr val="000000"/>
                </a:solidFill>
                <a:effectLst/>
                <a:ea typeface="標楷體" panose="03000509000000000000" pitchFamily="65" charset="-120"/>
                <a:cs typeface="Times New Roman" panose="02020603050405020304" pitchFamily="18" charset="0"/>
              </a:rPr>
              <a:t>請</a:t>
            </a:r>
            <a:r>
              <a:rPr lang="zh-TW" altLang="en-US" sz="1600" kern="150" dirty="0">
                <a:solidFill>
                  <a:srgbClr val="000000"/>
                </a:solidFill>
                <a:effectLst/>
                <a:ea typeface="標楷體" panose="03000509000000000000" pitchFamily="65" charset="-120"/>
                <a:cs typeface="Times New Roman" panose="02020603050405020304" pitchFamily="18" charset="0"/>
              </a:rPr>
              <a:t>從學校組織面及節能減碳技術面說明可以協助園區廠商進行低碳轉型能量為何</a:t>
            </a:r>
            <a:r>
              <a:rPr lang="en-US" altLang="zh-TW" sz="1600" kern="150" dirty="0">
                <a:solidFill>
                  <a:srgbClr val="000000"/>
                </a:solidFill>
                <a:effectLst/>
                <a:ea typeface="標楷體" panose="03000509000000000000" pitchFamily="65" charset="-120"/>
                <a:cs typeface="Times New Roman" panose="02020603050405020304" pitchFamily="18" charset="0"/>
              </a:rPr>
              <a:t>)</a:t>
            </a:r>
            <a:endParaRPr lang="en-US" altLang="zh-TW" sz="1600" dirty="0">
              <a:solidFill>
                <a:srgbClr val="C00000"/>
              </a:solidFill>
              <a:ea typeface="標楷體" pitchFamily="65" charset="-120"/>
              <a:cs typeface="Arial" pitchFamily="34" charset="0"/>
            </a:endParaRPr>
          </a:p>
        </p:txBody>
      </p:sp>
    </p:spTree>
    <p:extLst>
      <p:ext uri="{BB962C8B-B14F-4D97-AF65-F5344CB8AC3E}">
        <p14:creationId xmlns:p14="http://schemas.microsoft.com/office/powerpoint/2010/main" val="1597985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35E7A5E-1861-434C-8559-610BAAE6BA2F}"/>
              </a:ext>
            </a:extLst>
          </p:cNvPr>
          <p:cNvSpPr/>
          <p:nvPr/>
        </p:nvSpPr>
        <p:spPr>
          <a:xfrm>
            <a:off x="35496" y="802159"/>
            <a:ext cx="8856984" cy="677108"/>
          </a:xfrm>
          <a:prstGeom prst="rect">
            <a:avLst/>
          </a:prstGeom>
        </p:spPr>
        <p:txBody>
          <a:bodyPr wrap="square">
            <a:spAutoFit/>
          </a:bodyPr>
          <a:lstStyle/>
          <a:p>
            <a:pPr marL="342900" lvl="1" indent="-342900">
              <a:buFont typeface="Wingdings" panose="05000000000000000000" pitchFamily="2" charset="2"/>
              <a:buChar char="n"/>
              <a:defRPr/>
            </a:pPr>
            <a:r>
              <a:rPr lang="zh-TW" altLang="en-US" sz="2200" b="1" dirty="0">
                <a:latin typeface="標楷體" panose="03000509000000000000" pitchFamily="65" charset="-120"/>
                <a:ea typeface="標楷體" panose="03000509000000000000" pitchFamily="65" charset="-120"/>
                <a:cs typeface="Arial" pitchFamily="34" charset="0"/>
              </a:rPr>
              <a:t>團隊主要成員：</a:t>
            </a:r>
            <a:r>
              <a:rPr lang="en-US" altLang="zh-TW" sz="1600" dirty="0">
                <a:latin typeface="標楷體" panose="03000509000000000000" pitchFamily="65" charset="-120"/>
                <a:ea typeface="標楷體" panose="03000509000000000000" pitchFamily="65" charset="-120"/>
                <a:cs typeface="Arial" pitchFamily="34" charset="0"/>
              </a:rPr>
              <a:t>(</a:t>
            </a:r>
            <a:r>
              <a:rPr lang="zh-TW" altLang="en-US" sz="1600" dirty="0">
                <a:latin typeface="標楷體" panose="03000509000000000000" pitchFamily="65" charset="-120"/>
                <a:ea typeface="標楷體" panose="03000509000000000000" pitchFamily="65" charset="-120"/>
                <a:cs typeface="Arial" pitchFamily="34" charset="0"/>
              </a:rPr>
              <a:t>團隊成員中具有碳盤查相關證照專家或節能減碳技術專家，</a:t>
            </a:r>
            <a:r>
              <a:rPr lang="zh-TW" altLang="en-US" sz="1600" dirty="0">
                <a:solidFill>
                  <a:srgbClr val="C00000"/>
                </a:solidFill>
                <a:latin typeface="標楷體" panose="03000509000000000000" pitchFamily="65" charset="-120"/>
                <a:ea typeface="標楷體" panose="03000509000000000000" pitchFamily="65" charset="-120"/>
                <a:cs typeface="Arial" pitchFamily="34" charset="0"/>
              </a:rPr>
              <a:t>請列團隊主要人員，非所有學校老師</a:t>
            </a:r>
            <a:r>
              <a:rPr lang="en-US" altLang="zh-TW" sz="1600" dirty="0">
                <a:latin typeface="標楷體" panose="03000509000000000000" pitchFamily="65" charset="-120"/>
                <a:ea typeface="標楷體" panose="03000509000000000000" pitchFamily="65" charset="-120"/>
                <a:cs typeface="Arial" pitchFamily="34" charset="0"/>
              </a:rPr>
              <a:t>)</a:t>
            </a:r>
            <a:endParaRPr lang="en-US" altLang="zh-TW" sz="1600" dirty="0">
              <a:solidFill>
                <a:srgbClr val="C00000"/>
              </a:solidFill>
              <a:latin typeface="標楷體" panose="03000509000000000000" pitchFamily="65" charset="-120"/>
              <a:ea typeface="標楷體" panose="03000509000000000000" pitchFamily="65" charset="-120"/>
              <a:cs typeface="Arial" pitchFamily="34" charset="0"/>
            </a:endParaRPr>
          </a:p>
        </p:txBody>
      </p:sp>
      <p:sp>
        <p:nvSpPr>
          <p:cNvPr id="6" name="Rectangle 1">
            <a:extLst>
              <a:ext uri="{FF2B5EF4-FFF2-40B4-BE49-F238E27FC236}">
                <a16:creationId xmlns:a16="http://schemas.microsoft.com/office/drawing/2014/main" id="{5AAE4772-E45E-4E1E-98DD-C52586F5E4A9}"/>
              </a:ext>
            </a:extLst>
          </p:cNvPr>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一、學校低碳輔導能量</a:t>
            </a:r>
            <a:r>
              <a:rPr lang="en-US" altLang="zh-TW" sz="3200" b="1" dirty="0">
                <a:ea typeface="標楷體" pitchFamily="65" charset="-120"/>
                <a:cs typeface="Arial" pitchFamily="34" charset="0"/>
              </a:rPr>
              <a:t>(2)</a:t>
            </a:r>
          </a:p>
        </p:txBody>
      </p:sp>
      <p:graphicFrame>
        <p:nvGraphicFramePr>
          <p:cNvPr id="8" name="表格 7">
            <a:extLst>
              <a:ext uri="{FF2B5EF4-FFF2-40B4-BE49-F238E27FC236}">
                <a16:creationId xmlns:a16="http://schemas.microsoft.com/office/drawing/2014/main" id="{A80742BC-E62B-4C01-AFCE-93AA9424F600}"/>
              </a:ext>
            </a:extLst>
          </p:cNvPr>
          <p:cNvGraphicFramePr>
            <a:graphicFrameLocks noGrp="1"/>
          </p:cNvGraphicFramePr>
          <p:nvPr>
            <p:extLst>
              <p:ext uri="{D42A27DB-BD31-4B8C-83A1-F6EECF244321}">
                <p14:modId xmlns:p14="http://schemas.microsoft.com/office/powerpoint/2010/main" val="912662354"/>
              </p:ext>
            </p:extLst>
          </p:nvPr>
        </p:nvGraphicFramePr>
        <p:xfrm>
          <a:off x="341529" y="1510045"/>
          <a:ext cx="8460942" cy="2062971"/>
        </p:xfrm>
        <a:graphic>
          <a:graphicData uri="http://schemas.openxmlformats.org/drawingml/2006/table">
            <a:tbl>
              <a:tblPr>
                <a:tableStyleId>{616DA210-FB5B-4158-B5E0-FEB733F419BA}</a:tableStyleId>
              </a:tblPr>
              <a:tblGrid>
                <a:gridCol w="414047">
                  <a:extLst>
                    <a:ext uri="{9D8B030D-6E8A-4147-A177-3AD203B41FA5}">
                      <a16:colId xmlns:a16="http://schemas.microsoft.com/office/drawing/2014/main" val="2629895141"/>
                    </a:ext>
                  </a:extLst>
                </a:gridCol>
                <a:gridCol w="936104">
                  <a:extLst>
                    <a:ext uri="{9D8B030D-6E8A-4147-A177-3AD203B41FA5}">
                      <a16:colId xmlns:a16="http://schemas.microsoft.com/office/drawing/2014/main" val="2605524727"/>
                    </a:ext>
                  </a:extLst>
                </a:gridCol>
                <a:gridCol w="2196195">
                  <a:extLst>
                    <a:ext uri="{9D8B030D-6E8A-4147-A177-3AD203B41FA5}">
                      <a16:colId xmlns:a16="http://schemas.microsoft.com/office/drawing/2014/main" val="1556569197"/>
                    </a:ext>
                  </a:extLst>
                </a:gridCol>
                <a:gridCol w="1643466">
                  <a:extLst>
                    <a:ext uri="{9D8B030D-6E8A-4147-A177-3AD203B41FA5}">
                      <a16:colId xmlns:a16="http://schemas.microsoft.com/office/drawing/2014/main" val="1019946929"/>
                    </a:ext>
                  </a:extLst>
                </a:gridCol>
                <a:gridCol w="3271130">
                  <a:extLst>
                    <a:ext uri="{9D8B030D-6E8A-4147-A177-3AD203B41FA5}">
                      <a16:colId xmlns:a16="http://schemas.microsoft.com/office/drawing/2014/main" val="1829520622"/>
                    </a:ext>
                  </a:extLst>
                </a:gridCol>
              </a:tblGrid>
              <a:tr h="24242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kern="150" dirty="0">
                          <a:effectLst/>
                          <a:latin typeface="標楷體" panose="03000509000000000000" pitchFamily="65" charset="-120"/>
                          <a:ea typeface="標楷體" panose="03000509000000000000" pitchFamily="65" charset="-120"/>
                          <a:cs typeface="Times New Roman" panose="02020603050405020304" pitchFamily="18" charset="0"/>
                        </a:rPr>
                        <a:t>項次</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solidFill>
                      <a:srgbClr val="68C3B8">
                        <a:alpha val="54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1800" kern="150" dirty="0">
                          <a:effectLst/>
                          <a:latin typeface="標楷體" panose="03000509000000000000" pitchFamily="65" charset="-120"/>
                          <a:ea typeface="標楷體" panose="03000509000000000000" pitchFamily="65" charset="-120"/>
                        </a:rPr>
                        <a:t>姓</a:t>
                      </a:r>
                      <a:r>
                        <a:rPr lang="en-US" altLang="zh-TW" sz="1800" kern="150" dirty="0">
                          <a:effectLst/>
                          <a:latin typeface="標楷體" panose="03000509000000000000" pitchFamily="65" charset="-120"/>
                          <a:ea typeface="標楷體" panose="03000509000000000000" pitchFamily="65" charset="-120"/>
                        </a:rPr>
                        <a:t>  </a:t>
                      </a:r>
                      <a:r>
                        <a:rPr lang="zh-TW" altLang="zh-TW" sz="1800" kern="150" dirty="0">
                          <a:effectLst/>
                          <a:latin typeface="標楷體" panose="03000509000000000000" pitchFamily="65" charset="-120"/>
                          <a:ea typeface="標楷體" panose="03000509000000000000" pitchFamily="65" charset="-120"/>
                        </a:rPr>
                        <a:t>名</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solidFill>
                      <a:srgbClr val="68C3B8">
                        <a:alpha val="54000"/>
                      </a:srgbClr>
                    </a:solidFill>
                  </a:tcPr>
                </a:tc>
                <a:tc>
                  <a:txBody>
                    <a:bodyPr/>
                    <a:lstStyle/>
                    <a:p>
                      <a:pPr algn="ctr"/>
                      <a:r>
                        <a:rPr lang="zh-TW" altLang="zh-TW" sz="1800" kern="150" dirty="0">
                          <a:effectLst/>
                          <a:latin typeface="標楷體" panose="03000509000000000000" pitchFamily="65" charset="-120"/>
                          <a:ea typeface="標楷體" panose="03000509000000000000" pitchFamily="65" charset="-120"/>
                        </a:rPr>
                        <a:t>系所</a:t>
                      </a:r>
                      <a:r>
                        <a:rPr lang="en-US" altLang="zh-TW" sz="1800" kern="150" dirty="0">
                          <a:effectLst/>
                          <a:latin typeface="標楷體" panose="03000509000000000000" pitchFamily="65" charset="-120"/>
                          <a:ea typeface="標楷體" panose="03000509000000000000" pitchFamily="65" charset="-120"/>
                        </a:rPr>
                        <a:t>/</a:t>
                      </a:r>
                      <a:r>
                        <a:rPr lang="zh-TW" altLang="zh-TW" sz="1800" kern="150" dirty="0">
                          <a:effectLst/>
                          <a:latin typeface="標楷體" panose="03000509000000000000" pitchFamily="65" charset="-120"/>
                          <a:ea typeface="標楷體" panose="03000509000000000000" pitchFamily="65" charset="-120"/>
                        </a:rPr>
                        <a:t>職級</a:t>
                      </a:r>
                      <a:endParaRPr lang="en-US" altLang="zh-TW" sz="1800" kern="150" dirty="0">
                        <a:effectLst/>
                        <a:latin typeface="標楷體" panose="03000509000000000000" pitchFamily="65" charset="-120"/>
                        <a:ea typeface="標楷體" panose="03000509000000000000" pitchFamily="65" charset="-120"/>
                      </a:endParaRPr>
                    </a:p>
                    <a:p>
                      <a:pPr algn="ctr"/>
                      <a:r>
                        <a:rPr lang="en-US" altLang="zh-TW" sz="1200" kern="150" dirty="0">
                          <a:effectLst/>
                          <a:latin typeface="標楷體" panose="03000509000000000000" pitchFamily="65" charset="-120"/>
                          <a:ea typeface="標楷體" panose="03000509000000000000" pitchFamily="65" charset="-120"/>
                        </a:rPr>
                        <a:t>(</a:t>
                      </a:r>
                      <a:r>
                        <a:rPr lang="zh-TW" altLang="zh-TW" sz="1200" kern="150" dirty="0">
                          <a:effectLst/>
                          <a:latin typeface="標楷體" panose="03000509000000000000" pitchFamily="65" charset="-120"/>
                          <a:ea typeface="標楷體" panose="03000509000000000000" pitchFamily="65" charset="-120"/>
                        </a:rPr>
                        <a:t>非輔導學校請備註所屬學校</a:t>
                      </a:r>
                      <a:r>
                        <a:rPr lang="en-US" altLang="zh-TW" sz="1200" kern="150" dirty="0">
                          <a:effectLst/>
                          <a:latin typeface="標楷體" panose="03000509000000000000" pitchFamily="65" charset="-120"/>
                          <a:ea typeface="標楷體" panose="03000509000000000000" pitchFamily="65" charset="-120"/>
                        </a:rPr>
                        <a:t>)</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solidFill>
                      <a:srgbClr val="68C3B8">
                        <a:alpha val="54000"/>
                      </a:srgbClr>
                    </a:solidFill>
                  </a:tcPr>
                </a:tc>
                <a:tc>
                  <a:txBody>
                    <a:bodyPr/>
                    <a:lstStyle/>
                    <a:p>
                      <a:pPr algn="ctr"/>
                      <a:r>
                        <a:rPr lang="zh-TW" altLang="en-US" sz="1600" kern="150" dirty="0">
                          <a:effectLst/>
                          <a:latin typeface="標楷體" panose="03000509000000000000" pitchFamily="65" charset="-120"/>
                          <a:ea typeface="標楷體" panose="03000509000000000000" pitchFamily="65" charset="-120"/>
                        </a:rPr>
                        <a:t>資格或證照</a:t>
                      </a:r>
                      <a:endParaRPr lang="en-US" altLang="zh-TW" sz="1600" kern="150" dirty="0">
                        <a:effectLst/>
                        <a:latin typeface="標楷體" panose="03000509000000000000" pitchFamily="65" charset="-120"/>
                        <a:ea typeface="標楷體" panose="03000509000000000000" pitchFamily="65" charset="-120"/>
                      </a:endParaRPr>
                    </a:p>
                  </a:txBody>
                  <a:tcPr marL="17780" marR="17780" marT="0" marB="0" anchor="ctr">
                    <a:solidFill>
                      <a:srgbClr val="68C3B8">
                        <a:alpha val="54000"/>
                      </a:srgbClr>
                    </a:solidFill>
                  </a:tcPr>
                </a:tc>
                <a:tc>
                  <a:txBody>
                    <a:bodyPr/>
                    <a:lstStyle/>
                    <a:p>
                      <a:pPr algn="ctr"/>
                      <a:r>
                        <a:rPr lang="zh-TW" altLang="en-US" sz="1600" kern="150" dirty="0">
                          <a:effectLst/>
                          <a:latin typeface="標楷體" panose="03000509000000000000" pitchFamily="65" charset="-120"/>
                          <a:ea typeface="標楷體" panose="03000509000000000000" pitchFamily="65" charset="-120"/>
                        </a:rPr>
                        <a:t>重要</a:t>
                      </a:r>
                      <a:r>
                        <a:rPr lang="zh-TW" sz="1600" kern="150" dirty="0">
                          <a:effectLst/>
                          <a:latin typeface="標楷體" panose="03000509000000000000" pitchFamily="65" charset="-120"/>
                          <a:ea typeface="標楷體" panose="03000509000000000000" pitchFamily="65" charset="-120"/>
                        </a:rPr>
                        <a:t>實績</a:t>
                      </a:r>
                      <a:endParaRPr lang="en-US" altLang="zh-TW" sz="1600" kern="150" dirty="0">
                        <a:effectLst/>
                        <a:latin typeface="標楷體" panose="03000509000000000000" pitchFamily="65" charset="-120"/>
                        <a:ea typeface="標楷體" panose="03000509000000000000" pitchFamily="65" charset="-120"/>
                      </a:endParaRPr>
                    </a:p>
                    <a:p>
                      <a:pPr algn="ctr"/>
                      <a:r>
                        <a:rPr lang="en-US" altLang="zh-TW" sz="1600" kern="150" dirty="0">
                          <a:effectLst/>
                          <a:latin typeface="標楷體" panose="03000509000000000000" pitchFamily="65" charset="-120"/>
                          <a:ea typeface="標楷體" panose="03000509000000000000" pitchFamily="65" charset="-120"/>
                          <a:cs typeface="Times New Roman" panose="02020603050405020304" pitchFamily="18" charset="0"/>
                        </a:rPr>
                        <a:t>(</a:t>
                      </a:r>
                      <a:r>
                        <a:rPr lang="zh-TW" altLang="en-US" sz="1600" kern="150" dirty="0">
                          <a:effectLst/>
                          <a:latin typeface="標楷體" panose="03000509000000000000" pitchFamily="65" charset="-120"/>
                          <a:ea typeface="標楷體" panose="03000509000000000000" pitchFamily="65" charset="-120"/>
                          <a:cs typeface="Times New Roman" panose="02020603050405020304" pitchFamily="18" charset="0"/>
                        </a:rPr>
                        <a:t>至多三項</a:t>
                      </a:r>
                      <a:r>
                        <a:rPr lang="en-US" altLang="zh-TW" sz="1600" kern="150" dirty="0">
                          <a:effectLst/>
                          <a:latin typeface="標楷體" panose="03000509000000000000" pitchFamily="65" charset="-120"/>
                          <a:ea typeface="標楷體" panose="03000509000000000000" pitchFamily="65" charset="-120"/>
                          <a:cs typeface="Times New Roman" panose="02020603050405020304" pitchFamily="18" charset="0"/>
                        </a:rPr>
                        <a:t>)</a:t>
                      </a:r>
                      <a:endParaRPr lang="zh-TW" sz="16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solidFill>
                      <a:srgbClr val="68C3B8">
                        <a:alpha val="54000"/>
                      </a:srgbClr>
                    </a:solidFill>
                  </a:tcPr>
                </a:tc>
                <a:extLst>
                  <a:ext uri="{0D108BD9-81ED-4DB2-BD59-A6C34878D82A}">
                    <a16:rowId xmlns:a16="http://schemas.microsoft.com/office/drawing/2014/main" val="648221910"/>
                  </a:ext>
                </a:extLst>
              </a:tr>
              <a:tr h="506219">
                <a:tc>
                  <a:txBody>
                    <a:bodyPr/>
                    <a:lstStyle/>
                    <a:p>
                      <a:pPr algn="ctr"/>
                      <a:r>
                        <a:rPr lang="en-US" altLang="zh-TW" sz="1800" kern="150" dirty="0">
                          <a:effectLst/>
                          <a:latin typeface="標楷體" panose="03000509000000000000" pitchFamily="65" charset="-120"/>
                          <a:ea typeface="標楷體" panose="03000509000000000000" pitchFamily="65" charset="-120"/>
                          <a:cs typeface="Times New Roman" panose="02020603050405020304" pitchFamily="18" charset="0"/>
                        </a:rPr>
                        <a:t>1</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extLst>
                  <a:ext uri="{0D108BD9-81ED-4DB2-BD59-A6C34878D82A}">
                    <a16:rowId xmlns:a16="http://schemas.microsoft.com/office/drawing/2014/main" val="1279614211"/>
                  </a:ext>
                </a:extLst>
              </a:tr>
              <a:tr h="504056">
                <a:tc>
                  <a:txBody>
                    <a:bodyPr/>
                    <a:lstStyle/>
                    <a:p>
                      <a:pPr algn="ctr"/>
                      <a:r>
                        <a:rPr lang="en-US" altLang="zh-TW" sz="1800" kern="150" dirty="0">
                          <a:effectLst/>
                          <a:latin typeface="標楷體" panose="03000509000000000000" pitchFamily="65" charset="-120"/>
                          <a:ea typeface="標楷體" panose="03000509000000000000" pitchFamily="65" charset="-120"/>
                          <a:cs typeface="Times New Roman" panose="02020603050405020304" pitchFamily="18" charset="0"/>
                        </a:rPr>
                        <a:t>2</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a:effectLst/>
                          <a:latin typeface="標楷體" panose="03000509000000000000" pitchFamily="65" charset="-120"/>
                          <a:ea typeface="標楷體" panose="03000509000000000000" pitchFamily="65" charset="-120"/>
                        </a:rPr>
                        <a:t> </a:t>
                      </a:r>
                      <a:endParaRPr lang="zh-TW" sz="1800" kern="15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extLst>
                  <a:ext uri="{0D108BD9-81ED-4DB2-BD59-A6C34878D82A}">
                    <a16:rowId xmlns:a16="http://schemas.microsoft.com/office/drawing/2014/main" val="2948804506"/>
                  </a:ext>
                </a:extLst>
              </a:tr>
              <a:tr h="504056">
                <a:tc>
                  <a:txBody>
                    <a:bodyPr/>
                    <a:lstStyle/>
                    <a:p>
                      <a:pPr algn="ctr"/>
                      <a:r>
                        <a:rPr lang="en-US" altLang="zh-TW" sz="1800" kern="150" dirty="0">
                          <a:effectLst/>
                          <a:latin typeface="標楷體" panose="03000509000000000000" pitchFamily="65" charset="-120"/>
                          <a:ea typeface="標楷體" panose="03000509000000000000" pitchFamily="65" charset="-120"/>
                          <a:cs typeface="Times New Roman" panose="02020603050405020304" pitchFamily="18" charset="0"/>
                        </a:rPr>
                        <a:t>3</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a:effectLst/>
                          <a:latin typeface="標楷體" panose="03000509000000000000" pitchFamily="65" charset="-120"/>
                          <a:ea typeface="標楷體" panose="03000509000000000000" pitchFamily="65" charset="-120"/>
                        </a:rPr>
                        <a:t> </a:t>
                      </a:r>
                      <a:endParaRPr lang="zh-TW" sz="1800" kern="15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tc>
                  <a:txBody>
                    <a:bodyPr/>
                    <a:lstStyle/>
                    <a:p>
                      <a:pPr algn="ctr"/>
                      <a:r>
                        <a:rPr lang="en-US" sz="1800" kern="150">
                          <a:effectLst/>
                          <a:latin typeface="標楷體" panose="03000509000000000000" pitchFamily="65" charset="-120"/>
                          <a:ea typeface="標楷體" panose="03000509000000000000" pitchFamily="65" charset="-120"/>
                        </a:rPr>
                        <a:t> </a:t>
                      </a:r>
                      <a:endParaRPr lang="en-US" sz="1800" kern="15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a:r>
                        <a:rPr lang="en-US" sz="1800" kern="150" dirty="0">
                          <a:effectLst/>
                          <a:latin typeface="標楷體" panose="03000509000000000000" pitchFamily="65" charset="-120"/>
                          <a:ea typeface="標楷體" panose="03000509000000000000" pitchFamily="65" charset="-120"/>
                        </a:rPr>
                        <a:t> </a:t>
                      </a:r>
                      <a:endParaRPr lang="zh-TW" sz="18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17780" marR="17780" marT="0" marB="0" anchor="ctr"/>
                </a:tc>
                <a:extLst>
                  <a:ext uri="{0D108BD9-81ED-4DB2-BD59-A6C34878D82A}">
                    <a16:rowId xmlns:a16="http://schemas.microsoft.com/office/drawing/2014/main" val="4232556202"/>
                  </a:ext>
                </a:extLst>
              </a:tr>
            </a:tbl>
          </a:graphicData>
        </a:graphic>
      </p:graphicFrame>
      <p:sp>
        <p:nvSpPr>
          <p:cNvPr id="3" name="矩形 2">
            <a:extLst>
              <a:ext uri="{FF2B5EF4-FFF2-40B4-BE49-F238E27FC236}">
                <a16:creationId xmlns:a16="http://schemas.microsoft.com/office/drawing/2014/main" id="{85BB82B4-5558-4C03-BA31-0FB93AA6681D}"/>
              </a:ext>
            </a:extLst>
          </p:cNvPr>
          <p:cNvSpPr/>
          <p:nvPr/>
        </p:nvSpPr>
        <p:spPr>
          <a:xfrm>
            <a:off x="35496" y="3789040"/>
            <a:ext cx="7200800" cy="430887"/>
          </a:xfrm>
          <a:prstGeom prst="rect">
            <a:avLst/>
          </a:prstGeom>
        </p:spPr>
        <p:txBody>
          <a:bodyPr wrap="square">
            <a:spAutoFit/>
          </a:bodyPr>
          <a:lstStyle/>
          <a:p>
            <a:pPr marL="342900" lvl="1" indent="-342900">
              <a:buFont typeface="Wingdings" panose="05000000000000000000" pitchFamily="2" charset="2"/>
              <a:buChar char="n"/>
              <a:defRPr/>
            </a:pPr>
            <a:r>
              <a:rPr lang="zh-TW" altLang="en-US" sz="2200" b="1" dirty="0">
                <a:ea typeface="標楷體" pitchFamily="65" charset="-120"/>
                <a:cs typeface="Arial" pitchFamily="34" charset="0"/>
              </a:rPr>
              <a:t>團隊</a:t>
            </a:r>
            <a:r>
              <a:rPr lang="zh-TW" altLang="zh-TW" sz="2200" b="1" dirty="0">
                <a:ea typeface="標楷體" pitchFamily="65" charset="-120"/>
                <a:cs typeface="Arial" pitchFamily="34" charset="0"/>
              </a:rPr>
              <a:t>低碳輔導</a:t>
            </a:r>
            <a:r>
              <a:rPr lang="zh-TW" altLang="en-US" sz="2200" b="1" dirty="0">
                <a:ea typeface="標楷體" pitchFamily="65" charset="-120"/>
                <a:cs typeface="Arial" pitchFamily="34" charset="0"/>
              </a:rPr>
              <a:t>及協助廠商研提政府資源實績說明：</a:t>
            </a:r>
            <a:r>
              <a:rPr lang="en-US" altLang="zh-TW" sz="2200" b="1" dirty="0">
                <a:ea typeface="標楷體" pitchFamily="65" charset="-120"/>
                <a:cs typeface="Arial" pitchFamily="34" charset="0"/>
              </a:rPr>
              <a:t> </a:t>
            </a:r>
          </a:p>
        </p:txBody>
      </p:sp>
    </p:spTree>
    <p:extLst>
      <p:ext uri="{BB962C8B-B14F-4D97-AF65-F5344CB8AC3E}">
        <p14:creationId xmlns:p14="http://schemas.microsoft.com/office/powerpoint/2010/main" val="505645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 y="116632"/>
            <a:ext cx="9144000" cy="474662"/>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二、計畫目標及實施作法</a:t>
            </a:r>
            <a:endParaRPr lang="en-US" altLang="zh-TW" sz="3200" b="1" dirty="0">
              <a:ea typeface="標楷體" pitchFamily="65" charset="-120"/>
              <a:cs typeface="Arial" pitchFamily="34" charset="0"/>
            </a:endParaRPr>
          </a:p>
        </p:txBody>
      </p:sp>
      <p:sp>
        <p:nvSpPr>
          <p:cNvPr id="23" name="矩形 22"/>
          <p:cNvSpPr/>
          <p:nvPr/>
        </p:nvSpPr>
        <p:spPr>
          <a:xfrm>
            <a:off x="251520" y="764704"/>
            <a:ext cx="698831" cy="646331"/>
          </a:xfrm>
          <a:prstGeom prst="rect">
            <a:avLst/>
          </a:prstGeom>
        </p:spPr>
        <p:txBody>
          <a:bodyPr wrap="square">
            <a:spAutoFit/>
          </a:bodyPr>
          <a:lstStyle/>
          <a:p>
            <a:r>
              <a:rPr lang="zh-TW" altLang="en-US" b="1" dirty="0">
                <a:ea typeface="標楷體" panose="03000509000000000000" pitchFamily="65" charset="-120"/>
                <a:cs typeface="Arial" panose="020B0604020202020204" pitchFamily="34" charset="0"/>
              </a:rPr>
              <a:t>計畫目標</a:t>
            </a:r>
          </a:p>
        </p:txBody>
      </p:sp>
      <p:sp>
        <p:nvSpPr>
          <p:cNvPr id="33" name="矩形 32"/>
          <p:cNvSpPr/>
          <p:nvPr/>
        </p:nvSpPr>
        <p:spPr>
          <a:xfrm>
            <a:off x="1094367" y="793523"/>
            <a:ext cx="7244599" cy="588694"/>
          </a:xfrm>
          <a:prstGeom prst="rect">
            <a:avLst/>
          </a:prstGeom>
          <a:solidFill>
            <a:srgbClr val="68C3B8">
              <a:alpha val="54000"/>
            </a:srgb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ysClr val="windowText" lastClr="000000"/>
              </a:solidFill>
              <a:latin typeface="Arial" panose="020B0604020202020204" pitchFamily="34" charset="0"/>
              <a:ea typeface="標楷體" panose="03000509000000000000" pitchFamily="65" charset="-120"/>
              <a:cs typeface="Arial" panose="020B0604020202020204" pitchFamily="34" charset="0"/>
            </a:endParaRPr>
          </a:p>
        </p:txBody>
      </p:sp>
      <p:sp>
        <p:nvSpPr>
          <p:cNvPr id="19" name="矩形 18">
            <a:extLst>
              <a:ext uri="{FF2B5EF4-FFF2-40B4-BE49-F238E27FC236}">
                <a16:creationId xmlns:a16="http://schemas.microsoft.com/office/drawing/2014/main" id="{D3ABDBC6-4B18-4446-93BF-89AB13D6F15D}"/>
              </a:ext>
            </a:extLst>
          </p:cNvPr>
          <p:cNvSpPr/>
          <p:nvPr/>
        </p:nvSpPr>
        <p:spPr>
          <a:xfrm>
            <a:off x="273657" y="1584445"/>
            <a:ext cx="698831" cy="646331"/>
          </a:xfrm>
          <a:prstGeom prst="rect">
            <a:avLst/>
          </a:prstGeom>
        </p:spPr>
        <p:txBody>
          <a:bodyPr wrap="square">
            <a:spAutoFit/>
          </a:bodyPr>
          <a:lstStyle/>
          <a:p>
            <a:r>
              <a:rPr lang="zh-TW" altLang="en-US" b="1" dirty="0">
                <a:ea typeface="標楷體" panose="03000509000000000000" pitchFamily="65" charset="-120"/>
                <a:cs typeface="Arial" panose="020B0604020202020204" pitchFamily="34" charset="0"/>
              </a:rPr>
              <a:t>實施作法</a:t>
            </a:r>
          </a:p>
        </p:txBody>
      </p:sp>
      <p:sp>
        <p:nvSpPr>
          <p:cNvPr id="20" name="矩形 19">
            <a:extLst>
              <a:ext uri="{FF2B5EF4-FFF2-40B4-BE49-F238E27FC236}">
                <a16:creationId xmlns:a16="http://schemas.microsoft.com/office/drawing/2014/main" id="{A98D1A36-1D81-47F0-B8FE-C67389F06FF5}"/>
              </a:ext>
            </a:extLst>
          </p:cNvPr>
          <p:cNvSpPr/>
          <p:nvPr/>
        </p:nvSpPr>
        <p:spPr>
          <a:xfrm>
            <a:off x="986949" y="1624471"/>
            <a:ext cx="7582089" cy="588694"/>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dirty="0">
                <a:solidFill>
                  <a:schemeClr val="tx1"/>
                </a:solidFill>
                <a:latin typeface="Arial" panose="020B0604020202020204" pitchFamily="34" charset="0"/>
                <a:ea typeface="標楷體" panose="03000509000000000000" pitchFamily="65" charset="-120"/>
                <a:cs typeface="Arial" panose="020B0604020202020204" pitchFamily="34" charset="0"/>
              </a:rPr>
              <a:t>請就專案園區產業特性、重點協助產業、學校減碳專長等鏈結作法說明</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a:t>
            </a:r>
            <a:r>
              <a:rPr lang="zh-TW" altLang="en-US" sz="3200" b="1" dirty="0">
                <a:solidFill>
                  <a:srgbClr val="000000"/>
                </a:solidFill>
                <a:ea typeface="標楷體" pitchFamily="65" charset="-120"/>
                <a:cs typeface="Arial" pitchFamily="34" charset="0"/>
              </a:rPr>
              <a:t>工作規劃</a:t>
            </a:r>
            <a:r>
              <a:rPr lang="en-US" altLang="zh-TW" sz="3200" b="1" dirty="0">
                <a:solidFill>
                  <a:srgbClr val="000000"/>
                </a:solidFill>
                <a:ea typeface="標楷體" pitchFamily="65" charset="-120"/>
                <a:cs typeface="Arial" pitchFamily="34" charset="0"/>
              </a:rPr>
              <a:t>(1)</a:t>
            </a:r>
            <a:endParaRPr lang="en-US" altLang="zh-TW" sz="3200" b="1" dirty="0">
              <a:ea typeface="標楷體" pitchFamily="65" charset="-120"/>
              <a:cs typeface="Arial" pitchFamily="34" charset="0"/>
            </a:endParaRPr>
          </a:p>
        </p:txBody>
      </p:sp>
      <p:sp>
        <p:nvSpPr>
          <p:cNvPr id="7" name="矩形 6"/>
          <p:cNvSpPr/>
          <p:nvPr/>
        </p:nvSpPr>
        <p:spPr>
          <a:xfrm>
            <a:off x="178563" y="836712"/>
            <a:ext cx="8786874" cy="430887"/>
          </a:xfrm>
          <a:prstGeom prst="rect">
            <a:avLst/>
          </a:prstGeom>
        </p:spPr>
        <p:txBody>
          <a:bodyPr wrap="square">
            <a:spAutoFit/>
          </a:bodyPr>
          <a:lstStyle/>
          <a:p>
            <a:pPr marL="342900" lvl="1" indent="-342900">
              <a:buFont typeface="Wingdings" panose="05000000000000000000" pitchFamily="2" charset="2"/>
              <a:buChar char="n"/>
              <a:defRPr/>
            </a:pPr>
            <a:r>
              <a:rPr lang="zh-TW" altLang="en-US" sz="2200" b="1" dirty="0">
                <a:ea typeface="標楷體" pitchFamily="65" charset="-120"/>
                <a:cs typeface="Arial" pitchFamily="34" charset="0"/>
              </a:rPr>
              <a:t>碳排來源資料檢視</a:t>
            </a:r>
            <a:r>
              <a:rPr lang="en-US" altLang="zh-TW" sz="1600" dirty="0">
                <a:ea typeface="標楷體" pitchFamily="65" charset="-120"/>
                <a:cs typeface="Arial" pitchFamily="34" charset="0"/>
              </a:rPr>
              <a:t>(</a:t>
            </a:r>
            <a:r>
              <a:rPr lang="zh-TW" altLang="en-US" sz="1600" dirty="0">
                <a:ea typeface="標楷體" pitchFamily="65" charset="-120"/>
                <a:cs typeface="Arial" pitchFamily="34" charset="0"/>
              </a:rPr>
              <a:t>至少完成</a:t>
            </a:r>
            <a:r>
              <a:rPr lang="en-US" altLang="zh-TW" sz="1600" dirty="0">
                <a:solidFill>
                  <a:srgbClr val="C00000"/>
                </a:solidFill>
                <a:ea typeface="標楷體" pitchFamily="65" charset="-120"/>
                <a:cs typeface="Arial" pitchFamily="34" charset="0"/>
              </a:rPr>
              <a:t>3(</a:t>
            </a:r>
            <a:r>
              <a:rPr lang="zh-TW" altLang="en-US" sz="1600" dirty="0">
                <a:solidFill>
                  <a:srgbClr val="C00000"/>
                </a:solidFill>
                <a:ea typeface="標楷體" pitchFamily="65" charset="-120"/>
                <a:cs typeface="Arial" pitchFamily="34" charset="0"/>
              </a:rPr>
              <a:t>含</a:t>
            </a: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家</a:t>
            </a:r>
            <a:r>
              <a:rPr lang="zh-TW" altLang="en-US" sz="1600" dirty="0">
                <a:ea typeface="標楷體" pitchFamily="65" charset="-120"/>
                <a:cs typeface="Arial" pitchFamily="34" charset="0"/>
              </a:rPr>
              <a:t>之碳排來源資料建立</a:t>
            </a:r>
            <a:r>
              <a:rPr lang="en-US" altLang="zh-TW" sz="1600" dirty="0">
                <a:latin typeface="標楷體" panose="03000509000000000000" pitchFamily="65" charset="-120"/>
                <a:ea typeface="標楷體" panose="03000509000000000000" pitchFamily="65" charset="-120"/>
                <a:cs typeface="Arial" pitchFamily="34" charset="0"/>
              </a:rPr>
              <a:t>)</a:t>
            </a:r>
            <a:endParaRPr lang="en-US" altLang="zh-TW" sz="1600" dirty="0">
              <a:ea typeface="標楷體" pitchFamily="65" charset="-120"/>
              <a:cs typeface="Arial" pitchFamily="34" charset="0"/>
            </a:endParaRPr>
          </a:p>
        </p:txBody>
      </p:sp>
      <p:graphicFrame>
        <p:nvGraphicFramePr>
          <p:cNvPr id="10" name="表格 5">
            <a:extLst>
              <a:ext uri="{FF2B5EF4-FFF2-40B4-BE49-F238E27FC236}">
                <a16:creationId xmlns:a16="http://schemas.microsoft.com/office/drawing/2014/main" id="{382A5276-5147-4EB5-A607-203A2B092E7A}"/>
              </a:ext>
            </a:extLst>
          </p:cNvPr>
          <p:cNvGraphicFramePr>
            <a:graphicFrameLocks noGrp="1"/>
          </p:cNvGraphicFramePr>
          <p:nvPr>
            <p:extLst>
              <p:ext uri="{D42A27DB-BD31-4B8C-83A1-F6EECF244321}">
                <p14:modId xmlns:p14="http://schemas.microsoft.com/office/powerpoint/2010/main" val="2676110941"/>
              </p:ext>
            </p:extLst>
          </p:nvPr>
        </p:nvGraphicFramePr>
        <p:xfrm>
          <a:off x="395536" y="4752638"/>
          <a:ext cx="8069297" cy="1691554"/>
        </p:xfrm>
        <a:graphic>
          <a:graphicData uri="http://schemas.openxmlformats.org/drawingml/2006/table">
            <a:tbl>
              <a:tblPr firstRow="1" bandRow="1">
                <a:tableStyleId>{10A1B5D5-9B99-4C35-A422-299274C87663}</a:tableStyleId>
              </a:tblPr>
              <a:tblGrid>
                <a:gridCol w="576064">
                  <a:extLst>
                    <a:ext uri="{9D8B030D-6E8A-4147-A177-3AD203B41FA5}">
                      <a16:colId xmlns:a16="http://schemas.microsoft.com/office/drawing/2014/main" val="4105081221"/>
                    </a:ext>
                  </a:extLst>
                </a:gridCol>
                <a:gridCol w="1588578">
                  <a:extLst>
                    <a:ext uri="{9D8B030D-6E8A-4147-A177-3AD203B41FA5}">
                      <a16:colId xmlns:a16="http://schemas.microsoft.com/office/drawing/2014/main" val="3500870743"/>
                    </a:ext>
                  </a:extLst>
                </a:gridCol>
                <a:gridCol w="2849522">
                  <a:extLst>
                    <a:ext uri="{9D8B030D-6E8A-4147-A177-3AD203B41FA5}">
                      <a16:colId xmlns:a16="http://schemas.microsoft.com/office/drawing/2014/main" val="3162211976"/>
                    </a:ext>
                  </a:extLst>
                </a:gridCol>
                <a:gridCol w="3055133">
                  <a:extLst>
                    <a:ext uri="{9D8B030D-6E8A-4147-A177-3AD203B41FA5}">
                      <a16:colId xmlns:a16="http://schemas.microsoft.com/office/drawing/2014/main" val="3443753891"/>
                    </a:ext>
                  </a:extLst>
                </a:gridCol>
              </a:tblGrid>
              <a:tr h="288032">
                <a:tc>
                  <a:txBody>
                    <a:bodyPr/>
                    <a:lstStyle/>
                    <a:p>
                      <a:pPr algn="ctr"/>
                      <a:r>
                        <a:rPr lang="zh-TW" altLang="en-US" sz="1400" b="0" dirty="0">
                          <a:solidFill>
                            <a:schemeClr val="tx1"/>
                          </a:solidFill>
                          <a:latin typeface="標楷體" panose="03000509000000000000" pitchFamily="65" charset="-120"/>
                          <a:ea typeface="標楷體" panose="03000509000000000000" pitchFamily="65" charset="-120"/>
                        </a:rPr>
                        <a:t>項次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4000"/>
                      </a:srgbClr>
                    </a:solidFill>
                  </a:tcPr>
                </a:tc>
                <a:tc>
                  <a:txBody>
                    <a:bodyPr/>
                    <a:lstStyle/>
                    <a:p>
                      <a:pPr algn="ctr"/>
                      <a:r>
                        <a:rPr lang="zh-TW" altLang="en-US" b="0" dirty="0">
                          <a:solidFill>
                            <a:schemeClr val="tx1"/>
                          </a:solidFill>
                          <a:latin typeface="標楷體" panose="03000509000000000000" pitchFamily="65" charset="-120"/>
                          <a:ea typeface="標楷體" panose="03000509000000000000" pitchFamily="65" charset="-120"/>
                        </a:rPr>
                        <a:t>廠商名稱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4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b="0" dirty="0">
                          <a:solidFill>
                            <a:schemeClr val="tx1"/>
                          </a:solidFill>
                          <a:latin typeface="標楷體" panose="03000509000000000000" pitchFamily="65" charset="-120"/>
                          <a:ea typeface="標楷體" panose="03000509000000000000" pitchFamily="65" charset="-120"/>
                        </a:rPr>
                        <a:t>產業別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4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b="0" dirty="0">
                          <a:solidFill>
                            <a:schemeClr val="tx1"/>
                          </a:solidFill>
                          <a:latin typeface="標楷體" panose="03000509000000000000" pitchFamily="65" charset="-120"/>
                          <a:ea typeface="標楷體" panose="03000509000000000000" pitchFamily="65" charset="-120"/>
                        </a:rPr>
                        <a:t>需求原因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4000"/>
                      </a:srgbClr>
                    </a:solidFill>
                  </a:tcPr>
                </a:tc>
                <a:extLst>
                  <a:ext uri="{0D108BD9-81ED-4DB2-BD59-A6C34878D82A}">
                    <a16:rowId xmlns:a16="http://schemas.microsoft.com/office/drawing/2014/main" val="2471434229"/>
                  </a:ext>
                </a:extLst>
              </a:tr>
              <a:tr h="461698">
                <a:tc>
                  <a:txBody>
                    <a:bodyPr/>
                    <a:lstStyle/>
                    <a:p>
                      <a:pPr algn="ctr"/>
                      <a:r>
                        <a:rPr lang="en-US" altLang="zh-TW" sz="1600" b="0" dirty="0">
                          <a:latin typeface="標楷體" panose="03000509000000000000" pitchFamily="65" charset="-120"/>
                          <a:ea typeface="標楷體" panose="03000509000000000000" pitchFamily="65" charset="-120"/>
                        </a:rPr>
                        <a:t>1</a:t>
                      </a: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6235108"/>
                  </a:ext>
                </a:extLst>
              </a:tr>
              <a:tr h="432048">
                <a:tc>
                  <a:txBody>
                    <a:bodyPr/>
                    <a:lstStyle/>
                    <a:p>
                      <a:pPr algn="ctr"/>
                      <a:r>
                        <a:rPr lang="en-US" altLang="zh-TW" sz="1600" b="0" dirty="0">
                          <a:latin typeface="標楷體" panose="03000509000000000000" pitchFamily="65" charset="-120"/>
                          <a:ea typeface="標楷體" panose="03000509000000000000" pitchFamily="65" charset="-120"/>
                        </a:rPr>
                        <a:t>2</a:t>
                      </a: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2377041"/>
                  </a:ext>
                </a:extLst>
              </a:tr>
              <a:tr h="432048">
                <a:tc>
                  <a:txBody>
                    <a:bodyPr/>
                    <a:lstStyle/>
                    <a:p>
                      <a:pPr algn="ctr"/>
                      <a:r>
                        <a:rPr lang="en-US" altLang="zh-TW" sz="1600" b="0" dirty="0">
                          <a:latin typeface="標楷體" panose="03000509000000000000" pitchFamily="65" charset="-120"/>
                          <a:ea typeface="標楷體" panose="03000509000000000000" pitchFamily="65" charset="-120"/>
                        </a:rPr>
                        <a:t>3</a:t>
                      </a: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600" b="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6056183"/>
                  </a:ext>
                </a:extLst>
              </a:tr>
            </a:tbl>
          </a:graphicData>
        </a:graphic>
      </p:graphicFrame>
      <p:sp>
        <p:nvSpPr>
          <p:cNvPr id="2" name="文字方塊 1">
            <a:extLst>
              <a:ext uri="{FF2B5EF4-FFF2-40B4-BE49-F238E27FC236}">
                <a16:creationId xmlns:a16="http://schemas.microsoft.com/office/drawing/2014/main" id="{9E42CA89-0CC3-42B0-8650-5C968D87A69F}"/>
              </a:ext>
            </a:extLst>
          </p:cNvPr>
          <p:cNvSpPr txBox="1"/>
          <p:nvPr/>
        </p:nvSpPr>
        <p:spPr>
          <a:xfrm>
            <a:off x="395536" y="1259585"/>
            <a:ext cx="5328592" cy="400110"/>
          </a:xfrm>
          <a:prstGeom prst="rect">
            <a:avLst/>
          </a:prstGeom>
          <a:noFill/>
        </p:spPr>
        <p:txBody>
          <a:bodyPr wrap="square" rtlCol="0">
            <a:spAutoFit/>
          </a:bodyPr>
          <a:lstStyle/>
          <a:p>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推動作法</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含輔導廠商選擇優先序說明</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a:t>
            </a:r>
          </a:p>
        </p:txBody>
      </p:sp>
      <p:sp>
        <p:nvSpPr>
          <p:cNvPr id="11" name="文字方塊 10">
            <a:extLst>
              <a:ext uri="{FF2B5EF4-FFF2-40B4-BE49-F238E27FC236}">
                <a16:creationId xmlns:a16="http://schemas.microsoft.com/office/drawing/2014/main" id="{58288611-D258-474C-8774-7412FA2E378E}"/>
              </a:ext>
            </a:extLst>
          </p:cNvPr>
          <p:cNvSpPr txBox="1"/>
          <p:nvPr/>
        </p:nvSpPr>
        <p:spPr>
          <a:xfrm>
            <a:off x="395536" y="4191265"/>
            <a:ext cx="5328592" cy="400110"/>
          </a:xfrm>
          <a:prstGeom prst="rect">
            <a:avLst/>
          </a:prstGeom>
          <a:noFill/>
        </p:spPr>
        <p:txBody>
          <a:bodyPr wrap="square" rtlCol="0">
            <a:spAutoFit/>
          </a:bodyPr>
          <a:lstStyle/>
          <a:p>
            <a:r>
              <a:rPr lang="en-US" altLang="zh-TW" sz="2000" dirty="0">
                <a:latin typeface="標楷體" panose="03000509000000000000" pitchFamily="65" charset="-120"/>
                <a:ea typeface="標楷體" panose="03000509000000000000" pitchFamily="65" charset="-120"/>
              </a:rPr>
              <a:t>2.</a:t>
            </a:r>
            <a:r>
              <a:rPr lang="zh-TW" altLang="en-US" sz="2000" dirty="0">
                <a:latin typeface="標楷體" panose="03000509000000000000" pitchFamily="65" charset="-120"/>
                <a:ea typeface="標楷體" panose="03000509000000000000" pitchFamily="65" charset="-120"/>
              </a:rPr>
              <a:t>預計輔導目標：</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a:t>
            </a:r>
            <a:r>
              <a:rPr lang="zh-TW" altLang="en-US" sz="3200" b="1" dirty="0">
                <a:solidFill>
                  <a:srgbClr val="000000"/>
                </a:solidFill>
                <a:ea typeface="標楷體" pitchFamily="65" charset="-120"/>
                <a:cs typeface="Arial" pitchFamily="34" charset="0"/>
              </a:rPr>
              <a:t>工作規劃</a:t>
            </a:r>
            <a:r>
              <a:rPr lang="en-US" altLang="zh-TW" sz="3200" b="1" dirty="0">
                <a:solidFill>
                  <a:srgbClr val="000000"/>
                </a:solidFill>
                <a:ea typeface="標楷體" pitchFamily="65" charset="-120"/>
                <a:cs typeface="Arial" pitchFamily="34" charset="0"/>
              </a:rPr>
              <a:t>(2)</a:t>
            </a:r>
            <a:endParaRPr lang="en-US" altLang="zh-TW" sz="3200" b="1" dirty="0">
              <a:ea typeface="標楷體" pitchFamily="65" charset="-120"/>
              <a:cs typeface="Arial" pitchFamily="34" charset="0"/>
            </a:endParaRPr>
          </a:p>
        </p:txBody>
      </p:sp>
      <p:sp>
        <p:nvSpPr>
          <p:cNvPr id="7" name="矩形 6"/>
          <p:cNvSpPr/>
          <p:nvPr/>
        </p:nvSpPr>
        <p:spPr>
          <a:xfrm>
            <a:off x="178563" y="836712"/>
            <a:ext cx="8786874" cy="677108"/>
          </a:xfrm>
          <a:prstGeom prst="rect">
            <a:avLst/>
          </a:prstGeom>
        </p:spPr>
        <p:txBody>
          <a:bodyPr wrap="square">
            <a:spAutoFit/>
          </a:bodyPr>
          <a:lstStyle/>
          <a:p>
            <a:pPr marL="342900" lvl="1" indent="-342900">
              <a:buFont typeface="Wingdings" panose="05000000000000000000" pitchFamily="2" charset="2"/>
              <a:buChar char="n"/>
              <a:defRPr/>
            </a:pPr>
            <a:r>
              <a:rPr lang="zh-TW" altLang="en-US" sz="2200" b="1" dirty="0">
                <a:ea typeface="標楷體" pitchFamily="65" charset="-120"/>
                <a:cs typeface="Arial" pitchFamily="34" charset="0"/>
              </a:rPr>
              <a:t>深度節能診斷輔導</a:t>
            </a:r>
            <a:r>
              <a:rPr lang="en-US" altLang="zh-TW" sz="1600" dirty="0">
                <a:ea typeface="標楷體" pitchFamily="65" charset="-120"/>
                <a:cs typeface="Arial" pitchFamily="34" charset="0"/>
              </a:rPr>
              <a:t>(</a:t>
            </a:r>
            <a:r>
              <a:rPr lang="zh-TW" altLang="en-US" sz="1600" dirty="0">
                <a:ea typeface="標楷體" pitchFamily="65" charset="-120"/>
                <a:cs typeface="Arial" pitchFamily="34" charset="0"/>
              </a:rPr>
              <a:t>至少完成</a:t>
            </a:r>
            <a:r>
              <a:rPr lang="en-US" altLang="zh-TW" sz="1600" dirty="0">
                <a:solidFill>
                  <a:srgbClr val="C00000"/>
                </a:solidFill>
                <a:ea typeface="標楷體" pitchFamily="65" charset="-120"/>
                <a:cs typeface="Arial" pitchFamily="34" charset="0"/>
              </a:rPr>
              <a:t>3(</a:t>
            </a:r>
            <a:r>
              <a:rPr lang="zh-TW" altLang="en-US" sz="1600" dirty="0">
                <a:solidFill>
                  <a:srgbClr val="C00000"/>
                </a:solidFill>
                <a:ea typeface="標楷體" pitchFamily="65" charset="-120"/>
                <a:cs typeface="Arial" pitchFamily="34" charset="0"/>
              </a:rPr>
              <a:t>含</a:t>
            </a: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家</a:t>
            </a:r>
            <a:r>
              <a:rPr lang="zh-TW" altLang="en-US" sz="1600" dirty="0">
                <a:ea typeface="標楷體" pitchFamily="65" charset="-120"/>
                <a:cs typeface="Arial" pitchFamily="34" charset="0"/>
              </a:rPr>
              <a:t>，限</a:t>
            </a:r>
            <a:r>
              <a:rPr lang="zh-TW" altLang="en-US" sz="1600" dirty="0">
                <a:latin typeface="標楷體" panose="03000509000000000000" pitchFamily="65" charset="-120"/>
                <a:ea typeface="標楷體" panose="03000509000000000000" pitchFamily="65" charset="-120"/>
              </a:rPr>
              <a:t>契約容量限</a:t>
            </a:r>
            <a:r>
              <a:rPr lang="en-US" altLang="zh-TW" sz="1600" dirty="0">
                <a:latin typeface="標楷體" panose="03000509000000000000" pitchFamily="65" charset="-120"/>
                <a:ea typeface="標楷體" panose="03000509000000000000" pitchFamily="65" charset="-120"/>
              </a:rPr>
              <a:t>800kW</a:t>
            </a:r>
            <a:r>
              <a:rPr lang="zh-TW" altLang="en-US" sz="1600" dirty="0">
                <a:latin typeface="標楷體" panose="03000509000000000000" pitchFamily="65" charset="-120"/>
                <a:ea typeface="標楷體" panose="03000509000000000000" pitchFamily="65" charset="-120"/>
              </a:rPr>
              <a:t>以下廠商</a:t>
            </a:r>
            <a:r>
              <a:rPr lang="zh-TW" altLang="en-US" sz="1600" dirty="0">
                <a:ea typeface="標楷體" pitchFamily="65" charset="-120"/>
                <a:cs typeface="Arial" pitchFamily="34" charset="0"/>
              </a:rPr>
              <a:t>，深度節能潛力廠商請先行洽園區服務中心</a:t>
            </a:r>
            <a:r>
              <a:rPr lang="en-US" altLang="zh-TW" sz="1600" dirty="0">
                <a:ea typeface="標楷體" pitchFamily="65" charset="-120"/>
                <a:cs typeface="Arial" pitchFamily="34" charset="0"/>
              </a:rPr>
              <a:t>)</a:t>
            </a:r>
          </a:p>
        </p:txBody>
      </p:sp>
      <p:graphicFrame>
        <p:nvGraphicFramePr>
          <p:cNvPr id="9" name="表格 8">
            <a:extLst>
              <a:ext uri="{FF2B5EF4-FFF2-40B4-BE49-F238E27FC236}">
                <a16:creationId xmlns:a16="http://schemas.microsoft.com/office/drawing/2014/main" id="{4F2F7DE9-DD78-4D7C-9BA6-7A0477CEA8E2}"/>
              </a:ext>
            </a:extLst>
          </p:cNvPr>
          <p:cNvGraphicFramePr>
            <a:graphicFrameLocks noGrp="1"/>
          </p:cNvGraphicFramePr>
          <p:nvPr>
            <p:extLst>
              <p:ext uri="{D42A27DB-BD31-4B8C-83A1-F6EECF244321}">
                <p14:modId xmlns:p14="http://schemas.microsoft.com/office/powerpoint/2010/main" val="231789548"/>
              </p:ext>
            </p:extLst>
          </p:nvPr>
        </p:nvGraphicFramePr>
        <p:xfrm>
          <a:off x="323528" y="1556792"/>
          <a:ext cx="8496944" cy="1682032"/>
        </p:xfrm>
        <a:graphic>
          <a:graphicData uri="http://schemas.openxmlformats.org/drawingml/2006/table">
            <a:tbl>
              <a:tblPr firstRow="1" firstCol="1" bandRow="1">
                <a:tableStyleId>{5940675A-B579-460E-94D1-54222C63F5DA}</a:tableStyleId>
              </a:tblPr>
              <a:tblGrid>
                <a:gridCol w="258275">
                  <a:extLst>
                    <a:ext uri="{9D8B030D-6E8A-4147-A177-3AD203B41FA5}">
                      <a16:colId xmlns:a16="http://schemas.microsoft.com/office/drawing/2014/main" val="1366364973"/>
                    </a:ext>
                  </a:extLst>
                </a:gridCol>
                <a:gridCol w="1829869">
                  <a:extLst>
                    <a:ext uri="{9D8B030D-6E8A-4147-A177-3AD203B41FA5}">
                      <a16:colId xmlns:a16="http://schemas.microsoft.com/office/drawing/2014/main" val="4212673120"/>
                    </a:ext>
                  </a:extLst>
                </a:gridCol>
                <a:gridCol w="883446">
                  <a:extLst>
                    <a:ext uri="{9D8B030D-6E8A-4147-A177-3AD203B41FA5}">
                      <a16:colId xmlns:a16="http://schemas.microsoft.com/office/drawing/2014/main" val="2822143432"/>
                    </a:ext>
                  </a:extLst>
                </a:gridCol>
                <a:gridCol w="883446">
                  <a:extLst>
                    <a:ext uri="{9D8B030D-6E8A-4147-A177-3AD203B41FA5}">
                      <a16:colId xmlns:a16="http://schemas.microsoft.com/office/drawing/2014/main" val="2719838023"/>
                    </a:ext>
                  </a:extLst>
                </a:gridCol>
                <a:gridCol w="824460">
                  <a:extLst>
                    <a:ext uri="{9D8B030D-6E8A-4147-A177-3AD203B41FA5}">
                      <a16:colId xmlns:a16="http://schemas.microsoft.com/office/drawing/2014/main" val="1994744447"/>
                    </a:ext>
                  </a:extLst>
                </a:gridCol>
                <a:gridCol w="3817448">
                  <a:extLst>
                    <a:ext uri="{9D8B030D-6E8A-4147-A177-3AD203B41FA5}">
                      <a16:colId xmlns:a16="http://schemas.microsoft.com/office/drawing/2014/main" val="3380168544"/>
                    </a:ext>
                  </a:extLst>
                </a:gridCol>
              </a:tblGrid>
              <a:tr h="498811">
                <a:tc>
                  <a:txBody>
                    <a:bodyPr/>
                    <a:lstStyle/>
                    <a:p>
                      <a:pPr algn="ctr" fontAlgn="b">
                        <a:lnSpc>
                          <a:spcPts val="2000"/>
                        </a:lnSpc>
                        <a:spcAft>
                          <a:spcPts val="360"/>
                        </a:spcAft>
                      </a:pPr>
                      <a:r>
                        <a:rPr lang="zh-TW" sz="1400" kern="100" dirty="0">
                          <a:effectLst/>
                          <a:latin typeface="標楷體" panose="03000509000000000000" pitchFamily="65" charset="-120"/>
                          <a:ea typeface="標楷體" panose="03000509000000000000" pitchFamily="65" charset="-120"/>
                        </a:rPr>
                        <a:t>項次</a:t>
                      </a: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tc>
                  <a:txBody>
                    <a:bodyPr/>
                    <a:lstStyle/>
                    <a:p>
                      <a:pPr algn="ctr" fontAlgn="b">
                        <a:lnSpc>
                          <a:spcPct val="100000"/>
                        </a:lnSpc>
                        <a:spcAft>
                          <a:spcPts val="0"/>
                        </a:spcAft>
                      </a:pPr>
                      <a:r>
                        <a:rPr lang="zh-TW" altLang="en-US" sz="1400" dirty="0">
                          <a:solidFill>
                            <a:schemeClr val="tx1"/>
                          </a:solidFill>
                          <a:latin typeface="標楷體" panose="03000509000000000000" pitchFamily="65" charset="-120"/>
                          <a:ea typeface="標楷體" panose="03000509000000000000" pitchFamily="65" charset="-120"/>
                        </a:rPr>
                        <a:t>廠商名稱</a:t>
                      </a:r>
                      <a:r>
                        <a:rPr lang="en-US" altLang="zh-TW" sz="1400" dirty="0">
                          <a:solidFill>
                            <a:schemeClr val="tx1"/>
                          </a:solidFill>
                          <a:latin typeface="標楷體" panose="03000509000000000000" pitchFamily="65" charset="-120"/>
                          <a:ea typeface="標楷體" panose="03000509000000000000" pitchFamily="65" charset="-120"/>
                        </a:rPr>
                        <a:t>/</a:t>
                      </a:r>
                      <a:r>
                        <a:rPr lang="zh-TW" altLang="en-US" sz="1400" dirty="0">
                          <a:solidFill>
                            <a:schemeClr val="tx1"/>
                          </a:solidFill>
                          <a:latin typeface="標楷體" panose="03000509000000000000" pitchFamily="65" charset="-120"/>
                          <a:ea typeface="標楷體" panose="03000509000000000000" pitchFamily="65" charset="-120"/>
                        </a:rPr>
                        <a:t>廠區</a:t>
                      </a:r>
                    </a:p>
                  </a:txBody>
                  <a:tcPr marL="68580" marR="68580" marT="0" marB="0" anchor="ctr">
                    <a:solidFill>
                      <a:srgbClr val="AADDD7"/>
                    </a:solidFill>
                  </a:tcPr>
                </a:tc>
                <a:tc>
                  <a:txBody>
                    <a:bodyPr/>
                    <a:lstStyle/>
                    <a:p>
                      <a:pPr marL="0" algn="ctr" defTabSz="914354" rtl="0" eaLnBrk="1" fontAlgn="b" latinLnBrk="0" hangingPunct="1">
                        <a:lnSpc>
                          <a:spcPct val="100000"/>
                        </a:lnSpc>
                        <a:spcAft>
                          <a:spcPts val="0"/>
                        </a:spcAft>
                      </a:pPr>
                      <a:r>
                        <a:rPr lang="zh-TW" altLang="en-US" sz="1400" kern="1200" dirty="0">
                          <a:solidFill>
                            <a:schemeClr val="tx1"/>
                          </a:solidFill>
                          <a:latin typeface="標楷體" panose="03000509000000000000" pitchFamily="65" charset="-120"/>
                          <a:ea typeface="標楷體" panose="03000509000000000000" pitchFamily="65" charset="-120"/>
                          <a:cs typeface="+mn-cs"/>
                        </a:rPr>
                        <a:t>產業</a:t>
                      </a:r>
                      <a:endParaRPr lang="en-US" altLang="zh-TW" sz="1400" kern="1200" dirty="0">
                        <a:solidFill>
                          <a:schemeClr val="tx1"/>
                        </a:solidFill>
                        <a:latin typeface="標楷體" panose="03000509000000000000" pitchFamily="65" charset="-120"/>
                        <a:ea typeface="標楷體" panose="03000509000000000000" pitchFamily="65" charset="-120"/>
                        <a:cs typeface="+mn-cs"/>
                      </a:endParaRPr>
                    </a:p>
                    <a:p>
                      <a:pPr marL="0" algn="ctr" defTabSz="914354" rtl="0" eaLnBrk="1" fontAlgn="b" latinLnBrk="0" hangingPunct="1">
                        <a:lnSpc>
                          <a:spcPct val="100000"/>
                        </a:lnSpc>
                        <a:spcAft>
                          <a:spcPts val="0"/>
                        </a:spcAft>
                      </a:pPr>
                      <a:r>
                        <a:rPr lang="zh-TW" altLang="en-US" sz="1400" kern="1200" dirty="0">
                          <a:solidFill>
                            <a:schemeClr val="tx1"/>
                          </a:solidFill>
                          <a:latin typeface="標楷體" panose="03000509000000000000" pitchFamily="65" charset="-120"/>
                          <a:ea typeface="標楷體" panose="03000509000000000000" pitchFamily="65" charset="-120"/>
                          <a:cs typeface="+mn-cs"/>
                        </a:rPr>
                        <a:t>園區</a:t>
                      </a:r>
                    </a:p>
                  </a:txBody>
                  <a:tcPr marL="68580" marR="68580" marT="0" marB="0" anchor="ctr">
                    <a:solidFill>
                      <a:srgbClr val="AADDD7"/>
                    </a:solidFill>
                  </a:tcPr>
                </a:tc>
                <a:tc>
                  <a:txBody>
                    <a:bodyPr/>
                    <a:lstStyle/>
                    <a:p>
                      <a:pPr marL="0" marR="0" lvl="0" indent="0" algn="ctr" defTabSz="914354" rtl="0" eaLnBrk="1" fontAlgn="b" latinLnBrk="0" hangingPunct="1">
                        <a:lnSpc>
                          <a:spcPct val="100000"/>
                        </a:lnSpc>
                        <a:spcBef>
                          <a:spcPts val="0"/>
                        </a:spcBef>
                        <a:spcAft>
                          <a:spcPts val="0"/>
                        </a:spcAft>
                        <a:buClrTx/>
                        <a:buSzTx/>
                        <a:buFontTx/>
                        <a:buNone/>
                        <a:tabLst/>
                        <a:defRPr/>
                      </a:pPr>
                      <a:r>
                        <a:rPr lang="zh-TW" altLang="en-US" sz="1400" kern="1200" dirty="0">
                          <a:solidFill>
                            <a:schemeClr val="tx1"/>
                          </a:solidFill>
                          <a:latin typeface="標楷體" panose="03000509000000000000" pitchFamily="65" charset="-120"/>
                          <a:ea typeface="標楷體" panose="03000509000000000000" pitchFamily="65" charset="-120"/>
                          <a:cs typeface="+mn-cs"/>
                        </a:rPr>
                        <a:t>產業別</a:t>
                      </a:r>
                    </a:p>
                  </a:txBody>
                  <a:tcPr marL="68580" marR="68580" marT="0" marB="0" anchor="ctr">
                    <a:solidFill>
                      <a:srgbClr val="AADDD7"/>
                    </a:solidFill>
                  </a:tcPr>
                </a:tc>
                <a:tc>
                  <a:txBody>
                    <a:bodyPr/>
                    <a:lstStyle/>
                    <a:p>
                      <a:pPr marL="0" algn="ctr" defTabSz="914354" rtl="0" eaLnBrk="1" fontAlgn="b" latinLnBrk="0" hangingPunct="1">
                        <a:lnSpc>
                          <a:spcPct val="100000"/>
                        </a:lnSpc>
                        <a:spcAft>
                          <a:spcPts val="0"/>
                        </a:spcAft>
                      </a:pPr>
                      <a:r>
                        <a:rPr lang="zh-TW" altLang="en-US" sz="1400" kern="1200" dirty="0">
                          <a:solidFill>
                            <a:schemeClr val="tx1"/>
                          </a:solidFill>
                          <a:latin typeface="標楷體" panose="03000509000000000000" pitchFamily="65" charset="-120"/>
                          <a:ea typeface="標楷體" panose="03000509000000000000" pitchFamily="65" charset="-120"/>
                          <a:cs typeface="+mn-cs"/>
                        </a:rPr>
                        <a:t>輔導</a:t>
                      </a:r>
                      <a:endParaRPr lang="en-US" altLang="zh-TW" sz="1400" kern="1200" dirty="0">
                        <a:solidFill>
                          <a:schemeClr val="tx1"/>
                        </a:solidFill>
                        <a:latin typeface="標楷體" panose="03000509000000000000" pitchFamily="65" charset="-120"/>
                        <a:ea typeface="標楷體" panose="03000509000000000000" pitchFamily="65" charset="-120"/>
                        <a:cs typeface="+mn-cs"/>
                      </a:endParaRPr>
                    </a:p>
                    <a:p>
                      <a:pPr marL="0" algn="ctr" defTabSz="914354" rtl="0" eaLnBrk="1" fontAlgn="b" latinLnBrk="0" hangingPunct="1">
                        <a:lnSpc>
                          <a:spcPct val="100000"/>
                        </a:lnSpc>
                        <a:spcAft>
                          <a:spcPts val="0"/>
                        </a:spcAft>
                      </a:pPr>
                      <a:r>
                        <a:rPr lang="zh-TW" altLang="en-US" sz="1400" kern="1200" dirty="0">
                          <a:solidFill>
                            <a:schemeClr val="tx1"/>
                          </a:solidFill>
                          <a:latin typeface="標楷體" panose="03000509000000000000" pitchFamily="65" charset="-120"/>
                          <a:ea typeface="標楷體" panose="03000509000000000000" pitchFamily="65" charset="-120"/>
                          <a:cs typeface="+mn-cs"/>
                        </a:rPr>
                        <a:t>專家</a:t>
                      </a:r>
                    </a:p>
                  </a:txBody>
                  <a:tcPr marL="68580" marR="68580" marT="0" marB="0" anchor="ctr">
                    <a:solidFill>
                      <a:srgbClr val="AADDD7"/>
                    </a:solidFill>
                  </a:tcPr>
                </a:tc>
                <a:tc>
                  <a:txBody>
                    <a:bodyPr/>
                    <a:lstStyle/>
                    <a:p>
                      <a:pPr marL="0" algn="ctr" defTabSz="914354" rtl="0" eaLnBrk="1" fontAlgn="b" latinLnBrk="0" hangingPunct="1">
                        <a:lnSpc>
                          <a:spcPct val="100000"/>
                        </a:lnSpc>
                        <a:spcAft>
                          <a:spcPts val="0"/>
                        </a:spcAft>
                      </a:pPr>
                      <a:r>
                        <a:rPr lang="zh-TW" altLang="en-US" sz="1400" kern="1200" dirty="0">
                          <a:solidFill>
                            <a:schemeClr val="tx1"/>
                          </a:solidFill>
                          <a:latin typeface="標楷體" panose="03000509000000000000" pitchFamily="65" charset="-120"/>
                          <a:ea typeface="標楷體" panose="03000509000000000000" pitchFamily="65" charset="-120"/>
                          <a:cs typeface="+mn-cs"/>
                        </a:rPr>
                        <a:t>深度節能診斷重點及必要性說明</a:t>
                      </a:r>
                    </a:p>
                  </a:txBody>
                  <a:tcPr marL="68580" marR="68580" marT="0" marB="0" anchor="ctr">
                    <a:solidFill>
                      <a:srgbClr val="AADDD7"/>
                    </a:solidFill>
                  </a:tcPr>
                </a:tc>
                <a:extLst>
                  <a:ext uri="{0D108BD9-81ED-4DB2-BD59-A6C34878D82A}">
                    <a16:rowId xmlns:a16="http://schemas.microsoft.com/office/drawing/2014/main" val="1855292514"/>
                  </a:ext>
                </a:extLst>
              </a:tr>
              <a:tr h="394407">
                <a:tc>
                  <a:txBody>
                    <a:bodyPr/>
                    <a:lstStyle/>
                    <a:p>
                      <a:pPr algn="ctr" fontAlgn="b">
                        <a:lnSpc>
                          <a:spcPts val="2000"/>
                        </a:lnSpc>
                        <a:spcAft>
                          <a:spcPts val="360"/>
                        </a:spcAft>
                      </a:pPr>
                      <a:r>
                        <a:rPr lang="en-US" sz="1400" kern="100" dirty="0">
                          <a:effectLst/>
                          <a:latin typeface="標楷體" panose="03000509000000000000" pitchFamily="65" charset="-120"/>
                          <a:ea typeface="標楷體" panose="03000509000000000000" pitchFamily="65" charset="-120"/>
                        </a:rPr>
                        <a:t>1</a:t>
                      </a: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fontAlgn="b">
                        <a:lnSpc>
                          <a:spcPts val="2000"/>
                        </a:lnSpc>
                        <a:spcAft>
                          <a:spcPts val="360"/>
                        </a:spcAft>
                      </a:pPr>
                      <a:r>
                        <a:rPr lang="en-US" sz="1400" kern="100" dirty="0">
                          <a:solidFill>
                            <a:schemeClr val="tx1"/>
                          </a:solidFill>
                          <a:effectLst/>
                          <a:latin typeface="標楷體" panose="03000509000000000000" pitchFamily="65" charset="-120"/>
                          <a:ea typeface="標楷體" panose="03000509000000000000" pitchFamily="65" charset="-120"/>
                        </a:rPr>
                        <a:t> </a:t>
                      </a:r>
                      <a:endParaRPr lang="zh-TW" sz="1400"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r>
                        <a:rPr lang="en-US" sz="1400" kern="100">
                          <a:solidFill>
                            <a:schemeClr val="tx1"/>
                          </a:solidFill>
                          <a:effectLst/>
                          <a:latin typeface="標楷體" panose="03000509000000000000" pitchFamily="65" charset="-120"/>
                          <a:ea typeface="標楷體" panose="03000509000000000000" pitchFamily="65" charset="-120"/>
                        </a:rPr>
                        <a:t> </a:t>
                      </a:r>
                      <a:endParaRPr lang="zh-TW" sz="1400" kern="10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b"/>
                </a:tc>
                <a:tc>
                  <a:txBody>
                    <a:bodyPr/>
                    <a:lstStyle/>
                    <a:p>
                      <a:pPr fontAlgn="b">
                        <a:lnSpc>
                          <a:spcPts val="2000"/>
                        </a:lnSpc>
                        <a:spcAft>
                          <a:spcPts val="360"/>
                        </a:spcAft>
                      </a:pPr>
                      <a:endParaRPr lang="zh-TW" sz="1400"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b"/>
                </a:tc>
                <a:extLst>
                  <a:ext uri="{0D108BD9-81ED-4DB2-BD59-A6C34878D82A}">
                    <a16:rowId xmlns:a16="http://schemas.microsoft.com/office/drawing/2014/main" val="3557202999"/>
                  </a:ext>
                </a:extLst>
              </a:tr>
              <a:tr h="394407">
                <a:tc>
                  <a:txBody>
                    <a:bodyPr/>
                    <a:lstStyle/>
                    <a:p>
                      <a:pPr algn="ctr" fontAlgn="b">
                        <a:lnSpc>
                          <a:spcPts val="2000"/>
                        </a:lnSpc>
                        <a:spcAft>
                          <a:spcPts val="360"/>
                        </a:spcAft>
                      </a:pPr>
                      <a:r>
                        <a:rPr lang="en-US" sz="1400" kern="100" dirty="0">
                          <a:effectLst/>
                          <a:latin typeface="標楷體" panose="03000509000000000000" pitchFamily="65" charset="-120"/>
                          <a:ea typeface="標楷體" panose="03000509000000000000" pitchFamily="65" charset="-120"/>
                        </a:rPr>
                        <a:t>2</a:t>
                      </a: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fontAlgn="b">
                        <a:lnSpc>
                          <a:spcPts val="2000"/>
                        </a:lnSpc>
                        <a:spcAft>
                          <a:spcPts val="360"/>
                        </a:spcAft>
                      </a:pPr>
                      <a:r>
                        <a:rPr lang="en-US" sz="1400" kern="100" dirty="0">
                          <a:effectLst/>
                          <a:latin typeface="標楷體" panose="03000509000000000000" pitchFamily="65" charset="-120"/>
                          <a:ea typeface="標楷體" panose="03000509000000000000" pitchFamily="65" charset="-120"/>
                        </a:rPr>
                        <a:t> </a:t>
                      </a: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r>
                        <a:rPr lang="en-US" sz="1400" kern="100">
                          <a:effectLst/>
                          <a:latin typeface="標楷體" panose="03000509000000000000" pitchFamily="65" charset="-120"/>
                          <a:ea typeface="標楷體" panose="03000509000000000000" pitchFamily="65" charset="-120"/>
                        </a:rPr>
                        <a:t> </a:t>
                      </a:r>
                      <a:endParaRPr lang="zh-TW" sz="1400" kern="10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extLst>
                  <a:ext uri="{0D108BD9-81ED-4DB2-BD59-A6C34878D82A}">
                    <a16:rowId xmlns:a16="http://schemas.microsoft.com/office/drawing/2014/main" val="1321069224"/>
                  </a:ext>
                </a:extLst>
              </a:tr>
              <a:tr h="394407">
                <a:tc>
                  <a:txBody>
                    <a:bodyPr/>
                    <a:lstStyle/>
                    <a:p>
                      <a:pPr algn="ctr" fontAlgn="b">
                        <a:lnSpc>
                          <a:spcPts val="2000"/>
                        </a:lnSpc>
                        <a:spcAft>
                          <a:spcPts val="360"/>
                        </a:spcAft>
                      </a:pPr>
                      <a:r>
                        <a:rPr lang="en-US" altLang="zh-TW" sz="1400" kern="100" dirty="0">
                          <a:effectLst/>
                          <a:latin typeface="標楷體" panose="03000509000000000000" pitchFamily="65" charset="-120"/>
                          <a:ea typeface="標楷體" panose="03000509000000000000" pitchFamily="65" charset="-120"/>
                          <a:cs typeface="Times New Roman" panose="02020603050405020304" pitchFamily="18" charset="0"/>
                        </a:rPr>
                        <a:t>3</a:t>
                      </a: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fontAlgn="b">
                        <a:lnSpc>
                          <a:spcPts val="2000"/>
                        </a:lnSpc>
                        <a:spcAft>
                          <a:spcPts val="36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extLst>
                  <a:ext uri="{0D108BD9-81ED-4DB2-BD59-A6C34878D82A}">
                    <a16:rowId xmlns:a16="http://schemas.microsoft.com/office/drawing/2014/main" val="3227029002"/>
                  </a:ext>
                </a:extLst>
              </a:tr>
            </a:tbl>
          </a:graphicData>
        </a:graphic>
      </p:graphicFrame>
    </p:spTree>
    <p:extLst>
      <p:ext uri="{BB962C8B-B14F-4D97-AF65-F5344CB8AC3E}">
        <p14:creationId xmlns:p14="http://schemas.microsoft.com/office/powerpoint/2010/main" val="2530356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a:t>
            </a:r>
            <a:r>
              <a:rPr lang="zh-TW" altLang="en-US" sz="3200" b="1" dirty="0">
                <a:solidFill>
                  <a:srgbClr val="000000"/>
                </a:solidFill>
                <a:ea typeface="標楷體" pitchFamily="65" charset="-120"/>
                <a:cs typeface="Arial" pitchFamily="34" charset="0"/>
              </a:rPr>
              <a:t>工作規劃</a:t>
            </a:r>
            <a:r>
              <a:rPr lang="en-US" altLang="zh-TW" sz="3200" b="1" dirty="0">
                <a:solidFill>
                  <a:srgbClr val="000000"/>
                </a:solidFill>
                <a:ea typeface="標楷體" pitchFamily="65" charset="-120"/>
                <a:cs typeface="Arial" pitchFamily="34" charset="0"/>
              </a:rPr>
              <a:t>(3)</a:t>
            </a:r>
            <a:endParaRPr lang="en-US" altLang="zh-TW" sz="3200" b="1" dirty="0">
              <a:ea typeface="標楷體" pitchFamily="65" charset="-120"/>
              <a:cs typeface="Arial" pitchFamily="34" charset="0"/>
            </a:endParaRPr>
          </a:p>
        </p:txBody>
      </p:sp>
      <p:sp>
        <p:nvSpPr>
          <p:cNvPr id="7" name="矩形 6"/>
          <p:cNvSpPr/>
          <p:nvPr/>
        </p:nvSpPr>
        <p:spPr>
          <a:xfrm>
            <a:off x="114565" y="853229"/>
            <a:ext cx="8928992" cy="430887"/>
          </a:xfrm>
          <a:prstGeom prst="rect">
            <a:avLst/>
          </a:prstGeom>
        </p:spPr>
        <p:txBody>
          <a:bodyPr wrap="square">
            <a:spAutoFit/>
          </a:bodyPr>
          <a:lstStyle/>
          <a:p>
            <a:pPr marL="0" lvl="1" indent="-342900">
              <a:buFont typeface="Wingdings" panose="05000000000000000000" pitchFamily="2" charset="2"/>
              <a:buChar char="n"/>
              <a:defRPr/>
            </a:pPr>
            <a:r>
              <a:rPr lang="zh-TW" altLang="en-US" sz="2200" b="1" dirty="0">
                <a:ea typeface="標楷體" pitchFamily="65" charset="-120"/>
                <a:cs typeface="Arial" pitchFamily="34" charset="0"/>
              </a:rPr>
              <a:t>低碳人才培訓</a:t>
            </a:r>
            <a:r>
              <a:rPr lang="en-US" altLang="zh-TW" sz="1600" dirty="0">
                <a:ea typeface="標楷體" pitchFamily="65" charset="-120"/>
                <a:cs typeface="Arial" pitchFamily="34" charset="0"/>
              </a:rPr>
              <a:t>(</a:t>
            </a:r>
            <a:r>
              <a:rPr lang="zh-TW" altLang="en-US" sz="1600" dirty="0">
                <a:ea typeface="標楷體" pitchFamily="65" charset="-120"/>
                <a:cs typeface="Arial" pitchFamily="34" charset="0"/>
              </a:rPr>
              <a:t>不限場次</a:t>
            </a:r>
            <a:r>
              <a:rPr lang="en-US" altLang="zh-TW" sz="1600" dirty="0">
                <a:ea typeface="標楷體" pitchFamily="65" charset="-120"/>
                <a:cs typeface="Arial" pitchFamily="34" charset="0"/>
              </a:rPr>
              <a:t>/</a:t>
            </a:r>
            <a:r>
              <a:rPr lang="zh-TW" altLang="en-US" sz="1600" dirty="0">
                <a:ea typeface="標楷體" pitchFamily="65" charset="-120"/>
                <a:cs typeface="Arial" pitchFamily="34" charset="0"/>
              </a:rPr>
              <a:t>合計辦理</a:t>
            </a:r>
            <a:r>
              <a:rPr lang="en-US" altLang="zh-TW" sz="1600" dirty="0">
                <a:ea typeface="標楷體" pitchFamily="65" charset="-120"/>
                <a:cs typeface="Arial" pitchFamily="34" charset="0"/>
              </a:rPr>
              <a:t>6</a:t>
            </a:r>
            <a:r>
              <a:rPr lang="zh-TW" altLang="en-US" sz="1600" dirty="0">
                <a:ea typeface="標楷體" pitchFamily="65" charset="-120"/>
                <a:cs typeface="Arial" pitchFamily="34" charset="0"/>
              </a:rPr>
              <a:t>小時</a:t>
            </a:r>
            <a:r>
              <a:rPr lang="en-US" altLang="zh-TW" sz="1600" dirty="0">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累計</a:t>
            </a:r>
            <a:r>
              <a:rPr lang="en-US" altLang="zh-TW" sz="1600" dirty="0">
                <a:solidFill>
                  <a:srgbClr val="C00000"/>
                </a:solidFill>
                <a:ea typeface="標楷體" pitchFamily="65" charset="-120"/>
                <a:cs typeface="Arial" pitchFamily="34" charset="0"/>
              </a:rPr>
              <a:t>20</a:t>
            </a:r>
            <a:r>
              <a:rPr lang="zh-TW" altLang="en-US" sz="1600" dirty="0">
                <a:solidFill>
                  <a:srgbClr val="C00000"/>
                </a:solidFill>
                <a:ea typeface="標楷體" pitchFamily="65" charset="-120"/>
                <a:cs typeface="Arial" pitchFamily="34" charset="0"/>
              </a:rPr>
              <a:t>人次</a:t>
            </a:r>
            <a:r>
              <a:rPr lang="zh-TW" altLang="en-US" sz="1600" dirty="0">
                <a:ea typeface="標楷體" pitchFamily="65" charset="-120"/>
                <a:cs typeface="Arial" pitchFamily="34" charset="0"/>
              </a:rPr>
              <a:t>；</a:t>
            </a:r>
            <a:r>
              <a:rPr lang="en-US" altLang="zh-TW" sz="1600" dirty="0">
                <a:ea typeface="標楷體" pitchFamily="65" charset="-120"/>
                <a:cs typeface="Arial" pitchFamily="34" charset="0"/>
              </a:rPr>
              <a:t>6/25</a:t>
            </a:r>
            <a:r>
              <a:rPr lang="zh-TW" altLang="en-US" sz="1600" dirty="0">
                <a:ea typeface="標楷體" pitchFamily="65" charset="-120"/>
                <a:cs typeface="Arial" pitchFamily="34" charset="0"/>
              </a:rPr>
              <a:t>前至少完成</a:t>
            </a:r>
            <a:r>
              <a:rPr lang="en-US" altLang="zh-TW" sz="1600" dirty="0">
                <a:ea typeface="標楷體" pitchFamily="65" charset="-120"/>
                <a:cs typeface="Arial" pitchFamily="34" charset="0"/>
              </a:rPr>
              <a:t>50%)</a:t>
            </a:r>
          </a:p>
        </p:txBody>
      </p:sp>
      <p:graphicFrame>
        <p:nvGraphicFramePr>
          <p:cNvPr id="2" name="表格 1">
            <a:extLst>
              <a:ext uri="{FF2B5EF4-FFF2-40B4-BE49-F238E27FC236}">
                <a16:creationId xmlns:a16="http://schemas.microsoft.com/office/drawing/2014/main" id="{AC25DA30-6CB5-447A-BCF9-FB8B38377FF7}"/>
              </a:ext>
            </a:extLst>
          </p:cNvPr>
          <p:cNvGraphicFramePr>
            <a:graphicFrameLocks noGrp="1"/>
          </p:cNvGraphicFramePr>
          <p:nvPr>
            <p:extLst>
              <p:ext uri="{D42A27DB-BD31-4B8C-83A1-F6EECF244321}">
                <p14:modId xmlns:p14="http://schemas.microsoft.com/office/powerpoint/2010/main" val="1544178489"/>
              </p:ext>
            </p:extLst>
          </p:nvPr>
        </p:nvGraphicFramePr>
        <p:xfrm>
          <a:off x="597423" y="1772976"/>
          <a:ext cx="7632847" cy="1440000"/>
        </p:xfrm>
        <a:graphic>
          <a:graphicData uri="http://schemas.openxmlformats.org/drawingml/2006/table">
            <a:tbl>
              <a:tblPr>
                <a:tableStyleId>{5C22544A-7EE6-4342-B048-85BDC9FD1C3A}</a:tableStyleId>
              </a:tblPr>
              <a:tblGrid>
                <a:gridCol w="508065">
                  <a:extLst>
                    <a:ext uri="{9D8B030D-6E8A-4147-A177-3AD203B41FA5}">
                      <a16:colId xmlns:a16="http://schemas.microsoft.com/office/drawing/2014/main" val="223974605"/>
                    </a:ext>
                  </a:extLst>
                </a:gridCol>
                <a:gridCol w="2073378">
                  <a:extLst>
                    <a:ext uri="{9D8B030D-6E8A-4147-A177-3AD203B41FA5}">
                      <a16:colId xmlns:a16="http://schemas.microsoft.com/office/drawing/2014/main" val="3326647611"/>
                    </a:ext>
                  </a:extLst>
                </a:gridCol>
                <a:gridCol w="1626259">
                  <a:extLst>
                    <a:ext uri="{9D8B030D-6E8A-4147-A177-3AD203B41FA5}">
                      <a16:colId xmlns:a16="http://schemas.microsoft.com/office/drawing/2014/main" val="2201442185"/>
                    </a:ext>
                  </a:extLst>
                </a:gridCol>
                <a:gridCol w="2648428">
                  <a:extLst>
                    <a:ext uri="{9D8B030D-6E8A-4147-A177-3AD203B41FA5}">
                      <a16:colId xmlns:a16="http://schemas.microsoft.com/office/drawing/2014/main" val="3103818974"/>
                    </a:ext>
                  </a:extLst>
                </a:gridCol>
                <a:gridCol w="776717">
                  <a:extLst>
                    <a:ext uri="{9D8B030D-6E8A-4147-A177-3AD203B41FA5}">
                      <a16:colId xmlns:a16="http://schemas.microsoft.com/office/drawing/2014/main" val="1385172234"/>
                    </a:ext>
                  </a:extLst>
                </a:gridCol>
              </a:tblGrid>
              <a:tr h="360000">
                <a:tc>
                  <a:txBody>
                    <a:bodyPr/>
                    <a:lstStyle/>
                    <a:p>
                      <a:pPr algn="ctr">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項次</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課程主題</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培訓目標</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marL="0" algn="ctr" defTabSz="914400" rtl="0" eaLnBrk="1" latinLnBrk="0" hangingPunct="1">
                        <a:spcAft>
                          <a:spcPts val="0"/>
                        </a:spcAft>
                      </a:pPr>
                      <a:r>
                        <a:rPr lang="zh-TW" altLang="en-US" sz="1600" kern="100" dirty="0">
                          <a:solidFill>
                            <a:schemeClr val="dk1"/>
                          </a:solidFill>
                          <a:effectLst/>
                          <a:latin typeface="Arial" panose="020B0604020202020204" pitchFamily="34" charset="0"/>
                          <a:ea typeface="標楷體" panose="03000509000000000000" pitchFamily="65" charset="-120"/>
                          <a:cs typeface="Arial" panose="020B0604020202020204" pitchFamily="34" charset="0"/>
                        </a:rPr>
                        <a:t>課程大綱</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lnSpc>
                          <a:spcPts val="1200"/>
                        </a:lnSpc>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時數</a:t>
                      </a:r>
                      <a:r>
                        <a:rPr lang="en-US" sz="1600" kern="100" dirty="0">
                          <a:effectLst/>
                          <a:latin typeface="Arial" panose="020B0604020202020204" pitchFamily="34" charset="0"/>
                          <a:ea typeface="標楷體" panose="03000509000000000000" pitchFamily="65" charset="-120"/>
                          <a:cs typeface="Arial" panose="020B0604020202020204" pitchFamily="34" charset="0"/>
                        </a:rPr>
                        <a:t>(</a:t>
                      </a:r>
                      <a:r>
                        <a:rPr lang="en-US" sz="1600" kern="100" dirty="0" err="1">
                          <a:effectLst/>
                          <a:latin typeface="Arial" panose="020B0604020202020204" pitchFamily="34" charset="0"/>
                          <a:ea typeface="標楷體" panose="03000509000000000000" pitchFamily="65" charset="-120"/>
                          <a:cs typeface="Arial" panose="020B0604020202020204" pitchFamily="34" charset="0"/>
                        </a:rPr>
                        <a:t>hr</a:t>
                      </a:r>
                      <a:r>
                        <a:rPr lang="en-US" sz="1600" kern="100" dirty="0">
                          <a:effectLst/>
                          <a:latin typeface="Arial" panose="020B0604020202020204" pitchFamily="34" charset="0"/>
                          <a:ea typeface="標楷體" panose="03000509000000000000" pitchFamily="65" charset="-120"/>
                          <a:cs typeface="Arial" panose="020B0604020202020204" pitchFamily="34" charset="0"/>
                        </a:rPr>
                        <a:t>)</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extLst>
                  <a:ext uri="{0D108BD9-81ED-4DB2-BD59-A6C34878D82A}">
                    <a16:rowId xmlns:a16="http://schemas.microsoft.com/office/drawing/2014/main" val="2860568880"/>
                  </a:ext>
                </a:extLst>
              </a:tr>
              <a:tr h="360000">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1</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5297717"/>
                  </a:ext>
                </a:extLst>
              </a:tr>
              <a:tr h="360000">
                <a:tc>
                  <a:txBody>
                    <a:bodyPr/>
                    <a:lstStyle/>
                    <a:p>
                      <a:pPr algn="ct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2</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0937075"/>
                  </a:ext>
                </a:extLst>
              </a:tr>
              <a:tr h="360000">
                <a:tc>
                  <a:txBody>
                    <a:bodyPr/>
                    <a:lstStyle/>
                    <a:p>
                      <a:pPr algn="ct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3</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072890"/>
                  </a:ext>
                </a:extLst>
              </a:tr>
            </a:tbl>
          </a:graphicData>
        </a:graphic>
      </p:graphicFrame>
      <p:sp>
        <p:nvSpPr>
          <p:cNvPr id="9" name="矩形 8">
            <a:extLst>
              <a:ext uri="{FF2B5EF4-FFF2-40B4-BE49-F238E27FC236}">
                <a16:creationId xmlns:a16="http://schemas.microsoft.com/office/drawing/2014/main" id="{B35ACC9B-0514-40F7-89B5-15D054291652}"/>
              </a:ext>
            </a:extLst>
          </p:cNvPr>
          <p:cNvSpPr/>
          <p:nvPr/>
        </p:nvSpPr>
        <p:spPr>
          <a:xfrm>
            <a:off x="467544" y="1325503"/>
            <a:ext cx="2160240" cy="400110"/>
          </a:xfrm>
          <a:prstGeom prst="rect">
            <a:avLst/>
          </a:prstGeom>
        </p:spPr>
        <p:txBody>
          <a:bodyPr wrap="square">
            <a:spAutoFit/>
          </a:bodyPr>
          <a:lstStyle/>
          <a:p>
            <a:pPr marL="0" lvl="1">
              <a:defRPr/>
            </a:pPr>
            <a:r>
              <a:rPr lang="en-US" altLang="zh-TW" sz="2000" dirty="0">
                <a:ea typeface="標楷體" pitchFamily="65" charset="-120"/>
                <a:cs typeface="Arial" panose="020B0604020202020204" pitchFamily="34" charset="0"/>
              </a:rPr>
              <a:t>1.</a:t>
            </a:r>
            <a:r>
              <a:rPr lang="zh-TW" altLang="en-US" sz="2000" dirty="0">
                <a:ea typeface="標楷體" pitchFamily="65" charset="-120"/>
                <a:cs typeface="Arial" pitchFamily="34" charset="0"/>
              </a:rPr>
              <a:t>課程主題規劃：</a:t>
            </a:r>
            <a:endParaRPr lang="en-US" altLang="zh-TW" sz="2000" dirty="0">
              <a:ea typeface="標楷體" pitchFamily="65" charset="-120"/>
              <a:cs typeface="Arial" pitchFamily="34" charset="0"/>
            </a:endParaRPr>
          </a:p>
        </p:txBody>
      </p:sp>
      <p:sp>
        <p:nvSpPr>
          <p:cNvPr id="10" name="矩形 9">
            <a:extLst>
              <a:ext uri="{FF2B5EF4-FFF2-40B4-BE49-F238E27FC236}">
                <a16:creationId xmlns:a16="http://schemas.microsoft.com/office/drawing/2014/main" id="{BA3A0D32-88F7-42E1-B8DE-92FA2984883E}"/>
              </a:ext>
            </a:extLst>
          </p:cNvPr>
          <p:cNvSpPr/>
          <p:nvPr/>
        </p:nvSpPr>
        <p:spPr>
          <a:xfrm>
            <a:off x="467544" y="3903051"/>
            <a:ext cx="8064896" cy="400110"/>
          </a:xfrm>
          <a:prstGeom prst="rect">
            <a:avLst/>
          </a:prstGeom>
        </p:spPr>
        <p:txBody>
          <a:bodyPr wrap="square">
            <a:spAutoFit/>
          </a:bodyPr>
          <a:lstStyle/>
          <a:p>
            <a:pPr marL="0" lvl="1">
              <a:defRPr/>
            </a:pPr>
            <a:r>
              <a:rPr lang="en-US" altLang="zh-TW" sz="2000" dirty="0">
                <a:ea typeface="標楷體" pitchFamily="65" charset="-120"/>
                <a:cs typeface="Arial" panose="020B0604020202020204" pitchFamily="34" charset="0"/>
              </a:rPr>
              <a:t>2.</a:t>
            </a:r>
            <a:r>
              <a:rPr lang="zh-TW" altLang="en-US" sz="2000" dirty="0">
                <a:ea typeface="標楷體" pitchFamily="65" charset="-120"/>
                <a:cs typeface="Arial" pitchFamily="34" charset="0"/>
              </a:rPr>
              <a:t>課程辦理方式</a:t>
            </a:r>
            <a:r>
              <a:rPr lang="zh-TW" altLang="en-US" sz="1600" dirty="0">
                <a:ea typeface="標楷體" pitchFamily="65" charset="-120"/>
                <a:cs typeface="Arial" pitchFamily="34" charset="0"/>
              </a:rPr>
              <a:t>：</a:t>
            </a:r>
            <a:r>
              <a:rPr lang="en-US" altLang="zh-TW" sz="1600" dirty="0">
                <a:ea typeface="標楷體" pitchFamily="65" charset="-120"/>
                <a:cs typeface="Arial" pitchFamily="34" charset="0"/>
              </a:rPr>
              <a:t> (</a:t>
            </a:r>
            <a:r>
              <a:rPr lang="zh-TW" altLang="en-US" sz="1600" dirty="0">
                <a:ea typeface="標楷體" pitchFamily="65" charset="-120"/>
                <a:cs typeface="Arial" pitchFamily="34" charset="0"/>
              </a:rPr>
              <a:t>預計辦理時間、方式或時程規劃等</a:t>
            </a:r>
            <a:r>
              <a:rPr lang="en-US" altLang="zh-TW" sz="1600" dirty="0">
                <a:latin typeface="標楷體" panose="03000509000000000000" pitchFamily="65" charset="-120"/>
                <a:ea typeface="標楷體" panose="03000509000000000000" pitchFamily="65" charset="-120"/>
                <a:cs typeface="Arial" pitchFamily="34" charset="0"/>
              </a:rPr>
              <a:t>)</a:t>
            </a:r>
            <a:endParaRPr lang="en-US" altLang="zh-TW" sz="1600" dirty="0">
              <a:ea typeface="標楷體" pitchFamily="65" charset="-120"/>
              <a:cs typeface="Arial" pitchFamily="34" charset="0"/>
            </a:endParaRPr>
          </a:p>
        </p:txBody>
      </p:sp>
      <p:graphicFrame>
        <p:nvGraphicFramePr>
          <p:cNvPr id="11" name="表格 10">
            <a:extLst>
              <a:ext uri="{FF2B5EF4-FFF2-40B4-BE49-F238E27FC236}">
                <a16:creationId xmlns:a16="http://schemas.microsoft.com/office/drawing/2014/main" id="{3FC4C07F-D180-4047-9424-5FD273DDE529}"/>
              </a:ext>
            </a:extLst>
          </p:cNvPr>
          <p:cNvGraphicFramePr>
            <a:graphicFrameLocks noGrp="1"/>
          </p:cNvGraphicFramePr>
          <p:nvPr>
            <p:extLst>
              <p:ext uri="{D42A27DB-BD31-4B8C-83A1-F6EECF244321}">
                <p14:modId xmlns:p14="http://schemas.microsoft.com/office/powerpoint/2010/main" val="71211437"/>
              </p:ext>
            </p:extLst>
          </p:nvPr>
        </p:nvGraphicFramePr>
        <p:xfrm>
          <a:off x="594882" y="4376979"/>
          <a:ext cx="7632847" cy="1440000"/>
        </p:xfrm>
        <a:graphic>
          <a:graphicData uri="http://schemas.openxmlformats.org/drawingml/2006/table">
            <a:tbl>
              <a:tblPr>
                <a:tableStyleId>{5C22544A-7EE6-4342-B048-85BDC9FD1C3A}</a:tableStyleId>
              </a:tblPr>
              <a:tblGrid>
                <a:gridCol w="508065">
                  <a:extLst>
                    <a:ext uri="{9D8B030D-6E8A-4147-A177-3AD203B41FA5}">
                      <a16:colId xmlns:a16="http://schemas.microsoft.com/office/drawing/2014/main" val="223974605"/>
                    </a:ext>
                  </a:extLst>
                </a:gridCol>
                <a:gridCol w="2073378">
                  <a:extLst>
                    <a:ext uri="{9D8B030D-6E8A-4147-A177-3AD203B41FA5}">
                      <a16:colId xmlns:a16="http://schemas.microsoft.com/office/drawing/2014/main" val="3326647611"/>
                    </a:ext>
                  </a:extLst>
                </a:gridCol>
                <a:gridCol w="1626259">
                  <a:extLst>
                    <a:ext uri="{9D8B030D-6E8A-4147-A177-3AD203B41FA5}">
                      <a16:colId xmlns:a16="http://schemas.microsoft.com/office/drawing/2014/main" val="2201442185"/>
                    </a:ext>
                  </a:extLst>
                </a:gridCol>
                <a:gridCol w="2648428">
                  <a:extLst>
                    <a:ext uri="{9D8B030D-6E8A-4147-A177-3AD203B41FA5}">
                      <a16:colId xmlns:a16="http://schemas.microsoft.com/office/drawing/2014/main" val="3103818974"/>
                    </a:ext>
                  </a:extLst>
                </a:gridCol>
                <a:gridCol w="776717">
                  <a:extLst>
                    <a:ext uri="{9D8B030D-6E8A-4147-A177-3AD203B41FA5}">
                      <a16:colId xmlns:a16="http://schemas.microsoft.com/office/drawing/2014/main" val="1385172234"/>
                    </a:ext>
                  </a:extLst>
                </a:gridCol>
              </a:tblGrid>
              <a:tr h="360000">
                <a:tc>
                  <a:txBody>
                    <a:bodyPr/>
                    <a:lstStyle/>
                    <a:p>
                      <a:pPr algn="ctr">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項次</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spcAft>
                          <a:spcPts val="0"/>
                        </a:spcAft>
                      </a:pPr>
                      <a:r>
                        <a:rPr lang="zh-TW" sz="1600" kern="100" dirty="0">
                          <a:effectLst/>
                          <a:latin typeface="Arial" panose="020B0604020202020204" pitchFamily="34" charset="0"/>
                          <a:ea typeface="標楷體" panose="03000509000000000000" pitchFamily="65" charset="-120"/>
                          <a:cs typeface="Arial" panose="020B0604020202020204" pitchFamily="34" charset="0"/>
                        </a:rPr>
                        <a:t>課程主題</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spcAft>
                          <a:spcPts val="0"/>
                        </a:spcAft>
                      </a:pPr>
                      <a:r>
                        <a:rPr lang="zh-TW" altLang="en-US" sz="1600" kern="100" dirty="0">
                          <a:effectLst/>
                          <a:latin typeface="Arial" panose="020B0604020202020204" pitchFamily="34" charset="0"/>
                          <a:ea typeface="標楷體" panose="03000509000000000000" pitchFamily="65" charset="-120"/>
                          <a:cs typeface="Arial" panose="020B0604020202020204" pitchFamily="34" charset="0"/>
                        </a:rPr>
                        <a:t>辦理方式</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algn="ctr">
                        <a:spcAft>
                          <a:spcPts val="0"/>
                        </a:spcAft>
                      </a:pPr>
                      <a:r>
                        <a:rPr lang="zh-TW" altLang="en-US" sz="1600" kern="100" dirty="0">
                          <a:effectLst/>
                          <a:latin typeface="Arial" panose="020B0604020202020204" pitchFamily="34" charset="0"/>
                          <a:ea typeface="標楷體" panose="03000509000000000000" pitchFamily="65" charset="-120"/>
                          <a:cs typeface="Arial" panose="020B0604020202020204" pitchFamily="34" charset="0"/>
                        </a:rPr>
                        <a:t>預計開課日期</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tc>
                  <a:txBody>
                    <a:bodyPr/>
                    <a:lstStyle/>
                    <a:p>
                      <a:pPr marL="0" algn="ctr" defTabSz="914400" rtl="0" eaLnBrk="1" latinLnBrk="0" hangingPunct="1">
                        <a:lnSpc>
                          <a:spcPts val="1200"/>
                        </a:lnSpc>
                        <a:spcAft>
                          <a:spcPts val="0"/>
                        </a:spcAft>
                      </a:pPr>
                      <a:r>
                        <a:rPr lang="zh-TW" altLang="en-US" sz="1600" kern="100" dirty="0">
                          <a:solidFill>
                            <a:schemeClr val="dk1"/>
                          </a:solidFill>
                          <a:effectLst/>
                          <a:latin typeface="Arial" panose="020B0604020202020204" pitchFamily="34" charset="0"/>
                          <a:ea typeface="標楷體" panose="03000509000000000000" pitchFamily="65" charset="-120"/>
                          <a:cs typeface="Arial" panose="020B0604020202020204" pitchFamily="34" charset="0"/>
                        </a:rPr>
                        <a:t>時數</a:t>
                      </a:r>
                      <a:r>
                        <a:rPr lang="en-US" sz="1600" kern="100" dirty="0">
                          <a:solidFill>
                            <a:schemeClr val="dk1"/>
                          </a:solidFill>
                          <a:effectLst/>
                          <a:latin typeface="Arial" panose="020B0604020202020204" pitchFamily="34" charset="0"/>
                          <a:ea typeface="標楷體" panose="03000509000000000000" pitchFamily="65" charset="-120"/>
                          <a:cs typeface="Arial" panose="020B0604020202020204" pitchFamily="34" charset="0"/>
                        </a:rPr>
                        <a:t>(</a:t>
                      </a:r>
                      <a:r>
                        <a:rPr lang="en-US" sz="1600" kern="100" dirty="0" err="1">
                          <a:solidFill>
                            <a:schemeClr val="dk1"/>
                          </a:solidFill>
                          <a:effectLst/>
                          <a:latin typeface="Arial" panose="020B0604020202020204" pitchFamily="34" charset="0"/>
                          <a:ea typeface="標楷體" panose="03000509000000000000" pitchFamily="65" charset="-120"/>
                          <a:cs typeface="Arial" panose="020B0604020202020204" pitchFamily="34" charset="0"/>
                        </a:rPr>
                        <a:t>hr</a:t>
                      </a:r>
                      <a:r>
                        <a:rPr lang="en-US" sz="1600" kern="100" dirty="0">
                          <a:solidFill>
                            <a:schemeClr val="dk1"/>
                          </a:solidFill>
                          <a:effectLst/>
                          <a:latin typeface="Arial" panose="020B0604020202020204" pitchFamily="34" charset="0"/>
                          <a:ea typeface="標楷體" panose="03000509000000000000" pitchFamily="65" charset="-120"/>
                          <a:cs typeface="Arial" panose="020B0604020202020204" pitchFamily="34" charset="0"/>
                        </a:rPr>
                        <a:t>)</a:t>
                      </a:r>
                      <a:endParaRPr lang="zh-TW" altLang="en-US" sz="1600" kern="100" dirty="0">
                        <a:solidFill>
                          <a:schemeClr val="dk1"/>
                        </a:solidFill>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C3B8">
                        <a:alpha val="56000"/>
                      </a:srgbClr>
                    </a:solidFill>
                  </a:tcPr>
                </a:tc>
                <a:extLst>
                  <a:ext uri="{0D108BD9-81ED-4DB2-BD59-A6C34878D82A}">
                    <a16:rowId xmlns:a16="http://schemas.microsoft.com/office/drawing/2014/main" val="2860568880"/>
                  </a:ext>
                </a:extLst>
              </a:tr>
              <a:tr h="360000">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1</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 </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5297717"/>
                  </a:ext>
                </a:extLst>
              </a:tr>
              <a:tr h="360000">
                <a:tc>
                  <a:txBody>
                    <a:bodyPr/>
                    <a:lstStyle/>
                    <a:p>
                      <a:pPr algn="ct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2</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 </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0937075"/>
                  </a:ext>
                </a:extLst>
              </a:tr>
              <a:tr h="360000">
                <a:tc>
                  <a:txBody>
                    <a:bodyPr/>
                    <a:lstStyle/>
                    <a:p>
                      <a:pPr algn="ctr">
                        <a:spcAft>
                          <a:spcPts val="0"/>
                        </a:spcAft>
                      </a:pPr>
                      <a:r>
                        <a:rPr lang="en-US" sz="1600" kern="100">
                          <a:effectLst/>
                          <a:latin typeface="Arial" panose="020B0604020202020204" pitchFamily="34" charset="0"/>
                          <a:ea typeface="標楷體" panose="03000509000000000000" pitchFamily="65" charset="-120"/>
                          <a:cs typeface="Arial" panose="020B0604020202020204" pitchFamily="34" charset="0"/>
                        </a:rPr>
                        <a:t>3</a:t>
                      </a:r>
                      <a:endParaRPr lang="zh-TW" sz="1600" kern="10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kern="100" dirty="0">
                          <a:effectLst/>
                          <a:latin typeface="Arial" panose="020B0604020202020204" pitchFamily="34" charset="0"/>
                          <a:ea typeface="標楷體" panose="03000509000000000000" pitchFamily="65" charset="-120"/>
                          <a:cs typeface="Arial" panose="020B0604020202020204" pitchFamily="34" charset="0"/>
                        </a:rPr>
                        <a:t> </a:t>
                      </a:r>
                      <a:endParaRPr lang="zh-TW" sz="1600" kern="100" dirty="0">
                        <a:effectLst/>
                        <a:latin typeface="Arial" panose="020B0604020202020204" pitchFamily="34" charset="0"/>
                        <a:ea typeface="標楷體" panose="03000509000000000000" pitchFamily="65" charset="-120"/>
                        <a:cs typeface="Arial" panose="020B0604020202020204" pitchFamily="34"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072890"/>
                  </a:ext>
                </a:extLst>
              </a:tr>
            </a:tbl>
          </a:graphicData>
        </a:graphic>
      </p:graphicFrame>
    </p:spTree>
    <p:extLst>
      <p:ext uri="{BB962C8B-B14F-4D97-AF65-F5344CB8AC3E}">
        <p14:creationId xmlns:p14="http://schemas.microsoft.com/office/powerpoint/2010/main" val="2455225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 y="114923"/>
            <a:ext cx="9144000" cy="478080"/>
          </a:xfrm>
          <a:prstGeom prst="rect">
            <a:avLst/>
          </a:prstGeom>
          <a:noFill/>
          <a:ln w="9525">
            <a:noFill/>
            <a:miter lim="800000"/>
            <a:headEnd/>
            <a:tailEnd/>
          </a:ln>
        </p:spPr>
        <p:txBody>
          <a:bodyPr wrap="square" anchor="ctr">
            <a:spAutoFit/>
          </a:bodyPr>
          <a:lstStyle/>
          <a:p>
            <a:pPr lvl="1" indent="-457200" algn="ctr" defTabSz="936625" eaLnBrk="0" hangingPunct="0">
              <a:lnSpc>
                <a:spcPts val="3000"/>
              </a:lnSpc>
              <a:spcBef>
                <a:spcPts val="600"/>
              </a:spcBef>
              <a:defRPr/>
            </a:pPr>
            <a:r>
              <a:rPr lang="zh-TW" altLang="en-US" sz="3200" b="1" dirty="0">
                <a:ea typeface="標楷體" pitchFamily="65" charset="-120"/>
                <a:cs typeface="Arial" pitchFamily="34" charset="0"/>
              </a:rPr>
              <a:t>三、</a:t>
            </a:r>
            <a:r>
              <a:rPr lang="zh-TW" altLang="en-US" sz="3200" b="1" dirty="0">
                <a:solidFill>
                  <a:srgbClr val="000000"/>
                </a:solidFill>
                <a:ea typeface="標楷體" pitchFamily="65" charset="-120"/>
                <a:cs typeface="Arial" pitchFamily="34" charset="0"/>
              </a:rPr>
              <a:t>工作規劃</a:t>
            </a:r>
            <a:r>
              <a:rPr lang="en-US" altLang="zh-TW" sz="3200" b="1" dirty="0">
                <a:solidFill>
                  <a:srgbClr val="000000"/>
                </a:solidFill>
                <a:ea typeface="標楷體" pitchFamily="65" charset="-120"/>
                <a:cs typeface="Arial" pitchFamily="34" charset="0"/>
              </a:rPr>
              <a:t>(4)</a:t>
            </a:r>
            <a:endParaRPr lang="en-US" altLang="zh-TW" sz="3200" b="1" dirty="0">
              <a:ea typeface="標楷體" pitchFamily="65" charset="-120"/>
              <a:cs typeface="Arial" pitchFamily="34" charset="0"/>
            </a:endParaRPr>
          </a:p>
        </p:txBody>
      </p:sp>
      <p:sp>
        <p:nvSpPr>
          <p:cNvPr id="7" name="矩形 6"/>
          <p:cNvSpPr/>
          <p:nvPr/>
        </p:nvSpPr>
        <p:spPr>
          <a:xfrm>
            <a:off x="107504" y="836712"/>
            <a:ext cx="8928992" cy="430887"/>
          </a:xfrm>
          <a:prstGeom prst="rect">
            <a:avLst/>
          </a:prstGeom>
        </p:spPr>
        <p:txBody>
          <a:bodyPr wrap="square">
            <a:spAutoFit/>
          </a:bodyPr>
          <a:lstStyle/>
          <a:p>
            <a:pPr marL="0" lvl="1" indent="-342900">
              <a:buFont typeface="Wingdings" panose="05000000000000000000" pitchFamily="2" charset="2"/>
              <a:buChar char="n"/>
              <a:defRPr/>
            </a:pPr>
            <a:r>
              <a:rPr lang="zh-TW" altLang="en-US" sz="2200" b="1" dirty="0">
                <a:ea typeface="標楷體" pitchFamily="65" charset="-120"/>
                <a:cs typeface="Arial" pitchFamily="34" charset="0"/>
              </a:rPr>
              <a:t>申請政府補助資源</a:t>
            </a:r>
            <a:r>
              <a:rPr lang="en-US" altLang="zh-TW" sz="1600" dirty="0">
                <a:latin typeface="標楷體" panose="03000509000000000000" pitchFamily="65" charset="-120"/>
                <a:ea typeface="標楷體" panose="03000509000000000000" pitchFamily="65" charset="-120"/>
                <a:cs typeface="Arial" pitchFamily="34" charset="0"/>
              </a:rPr>
              <a:t>(</a:t>
            </a:r>
            <a:r>
              <a:rPr lang="zh-TW" altLang="en-US" sz="1600" dirty="0">
                <a:ea typeface="標楷體" pitchFamily="65" charset="-120"/>
                <a:cs typeface="Arial" pitchFamily="34" charset="0"/>
              </a:rPr>
              <a:t>至少完成</a:t>
            </a:r>
            <a:r>
              <a:rPr lang="en-US" altLang="zh-TW" sz="1600" dirty="0">
                <a:solidFill>
                  <a:srgbClr val="C00000"/>
                </a:solidFill>
                <a:ea typeface="標楷體" pitchFamily="65" charset="-120"/>
                <a:cs typeface="Arial" pitchFamily="34" charset="0"/>
              </a:rPr>
              <a:t>1(</a:t>
            </a:r>
            <a:r>
              <a:rPr lang="zh-TW" altLang="en-US" sz="1600" dirty="0">
                <a:solidFill>
                  <a:srgbClr val="C00000"/>
                </a:solidFill>
                <a:ea typeface="標楷體" pitchFamily="65" charset="-120"/>
                <a:cs typeface="Arial" pitchFamily="34" charset="0"/>
              </a:rPr>
              <a:t>含</a:t>
            </a:r>
            <a:r>
              <a:rPr lang="en-US" altLang="zh-TW" sz="1600" dirty="0">
                <a:solidFill>
                  <a:srgbClr val="C00000"/>
                </a:solidFill>
                <a:ea typeface="標楷體" pitchFamily="65" charset="-120"/>
                <a:cs typeface="Arial" pitchFamily="34" charset="0"/>
              </a:rPr>
              <a:t>)</a:t>
            </a:r>
            <a:r>
              <a:rPr lang="zh-TW" altLang="en-US" sz="1600" dirty="0">
                <a:solidFill>
                  <a:srgbClr val="C00000"/>
                </a:solidFill>
                <a:ea typeface="標楷體" pitchFamily="65" charset="-120"/>
                <a:cs typeface="Arial" pitchFamily="34" charset="0"/>
              </a:rPr>
              <a:t>家，</a:t>
            </a:r>
            <a:r>
              <a:rPr lang="zh-TW" altLang="en-US" sz="1600" dirty="0">
                <a:latin typeface="標楷體" panose="03000509000000000000" pitchFamily="65" charset="-120"/>
                <a:ea typeface="標楷體" panose="03000509000000000000" pitchFamily="65" charset="-120"/>
                <a:cs typeface="Arial" pitchFamily="34" charset="0"/>
              </a:rPr>
              <a:t>優先鼓勵規劃期中前可完成政府補助資源申請者</a:t>
            </a:r>
            <a:r>
              <a:rPr lang="en-US" altLang="zh-TW" sz="1600" dirty="0">
                <a:latin typeface="標楷體" panose="03000509000000000000" pitchFamily="65" charset="-120"/>
                <a:ea typeface="標楷體" panose="03000509000000000000" pitchFamily="65" charset="-120"/>
                <a:cs typeface="Arial" pitchFamily="34" charset="0"/>
              </a:rPr>
              <a:t>)</a:t>
            </a:r>
            <a:endParaRPr lang="en-US" altLang="zh-TW" sz="1600" dirty="0">
              <a:ea typeface="標楷體" pitchFamily="65" charset="-120"/>
              <a:cs typeface="Arial" pitchFamily="34" charset="0"/>
            </a:endParaRPr>
          </a:p>
        </p:txBody>
      </p:sp>
      <p:graphicFrame>
        <p:nvGraphicFramePr>
          <p:cNvPr id="2" name="表格 1">
            <a:extLst>
              <a:ext uri="{FF2B5EF4-FFF2-40B4-BE49-F238E27FC236}">
                <a16:creationId xmlns:a16="http://schemas.microsoft.com/office/drawing/2014/main" id="{394C45DD-F447-484D-9A01-A09CB2745AC8}"/>
              </a:ext>
            </a:extLst>
          </p:cNvPr>
          <p:cNvGraphicFramePr>
            <a:graphicFrameLocks noGrp="1"/>
          </p:cNvGraphicFramePr>
          <p:nvPr>
            <p:extLst>
              <p:ext uri="{D42A27DB-BD31-4B8C-83A1-F6EECF244321}">
                <p14:modId xmlns:p14="http://schemas.microsoft.com/office/powerpoint/2010/main" val="2444398146"/>
              </p:ext>
            </p:extLst>
          </p:nvPr>
        </p:nvGraphicFramePr>
        <p:xfrm>
          <a:off x="323528" y="1412776"/>
          <a:ext cx="8064896" cy="1647800"/>
        </p:xfrm>
        <a:graphic>
          <a:graphicData uri="http://schemas.openxmlformats.org/drawingml/2006/table">
            <a:tbl>
              <a:tblPr firstRow="1" firstCol="1" bandRow="1">
                <a:tableStyleId>{5940675A-B579-460E-94D1-54222C63F5DA}</a:tableStyleId>
              </a:tblPr>
              <a:tblGrid>
                <a:gridCol w="414938">
                  <a:extLst>
                    <a:ext uri="{9D8B030D-6E8A-4147-A177-3AD203B41FA5}">
                      <a16:colId xmlns:a16="http://schemas.microsoft.com/office/drawing/2014/main" val="1584834484"/>
                    </a:ext>
                  </a:extLst>
                </a:gridCol>
                <a:gridCol w="1025222">
                  <a:extLst>
                    <a:ext uri="{9D8B030D-6E8A-4147-A177-3AD203B41FA5}">
                      <a16:colId xmlns:a16="http://schemas.microsoft.com/office/drawing/2014/main" val="3710702830"/>
                    </a:ext>
                  </a:extLst>
                </a:gridCol>
                <a:gridCol w="2376264">
                  <a:extLst>
                    <a:ext uri="{9D8B030D-6E8A-4147-A177-3AD203B41FA5}">
                      <a16:colId xmlns:a16="http://schemas.microsoft.com/office/drawing/2014/main" val="1787690218"/>
                    </a:ext>
                  </a:extLst>
                </a:gridCol>
                <a:gridCol w="1656184">
                  <a:extLst>
                    <a:ext uri="{9D8B030D-6E8A-4147-A177-3AD203B41FA5}">
                      <a16:colId xmlns:a16="http://schemas.microsoft.com/office/drawing/2014/main" val="1798913824"/>
                    </a:ext>
                  </a:extLst>
                </a:gridCol>
                <a:gridCol w="2592288">
                  <a:extLst>
                    <a:ext uri="{9D8B030D-6E8A-4147-A177-3AD203B41FA5}">
                      <a16:colId xmlns:a16="http://schemas.microsoft.com/office/drawing/2014/main" val="3333246230"/>
                    </a:ext>
                  </a:extLst>
                </a:gridCol>
              </a:tblGrid>
              <a:tr h="326112">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項次</a:t>
                      </a:r>
                      <a:endParaRPr lang="zh-TW" sz="16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廠商名稱</a:t>
                      </a:r>
                      <a:endParaRPr lang="zh-TW" sz="16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申請計畫類型</a:t>
                      </a:r>
                      <a:endParaRPr lang="zh-TW" sz="16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預計申請總經費</a:t>
                      </a:r>
                      <a:endParaRPr lang="en-US" altLang="zh-TW" sz="1600" kern="100" dirty="0">
                        <a:effectLst/>
                        <a:latin typeface="標楷體" panose="03000509000000000000" pitchFamily="65" charset="-120"/>
                        <a:ea typeface="標楷體" panose="03000509000000000000" pitchFamily="65" charset="-120"/>
                      </a:endParaRPr>
                    </a:p>
                    <a:p>
                      <a:pPr algn="ctr">
                        <a:spcAft>
                          <a:spcPts val="0"/>
                        </a:spcAft>
                      </a:pP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千元</a:t>
                      </a:r>
                      <a:r>
                        <a:rPr lang="en-US" sz="1600" kern="100" dirty="0">
                          <a:effectLst/>
                          <a:latin typeface="標楷體" panose="03000509000000000000" pitchFamily="65" charset="-120"/>
                          <a:ea typeface="標楷體" panose="03000509000000000000" pitchFamily="65" charset="-120"/>
                        </a:rPr>
                        <a:t>)</a:t>
                      </a:r>
                      <a:endParaRPr lang="zh-TW" sz="16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tc>
                  <a:txBody>
                    <a:bodyPr/>
                    <a:lstStyle/>
                    <a:p>
                      <a:pPr marL="304800" algn="ctr">
                        <a:spcAft>
                          <a:spcPts val="0"/>
                        </a:spcAft>
                      </a:pPr>
                      <a:r>
                        <a:rPr lang="zh-TW" sz="1600" kern="100" dirty="0">
                          <a:effectLst/>
                          <a:latin typeface="標楷體" panose="03000509000000000000" pitchFamily="65" charset="-120"/>
                          <a:ea typeface="標楷體" panose="03000509000000000000" pitchFamily="65" charset="-120"/>
                        </a:rPr>
                        <a:t>預計申請期程</a:t>
                      </a:r>
                      <a:endParaRPr lang="zh-TW" sz="16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solidFill>
                      <a:srgbClr val="AADDD7"/>
                    </a:solidFill>
                  </a:tcPr>
                </a:tc>
                <a:extLst>
                  <a:ext uri="{0D108BD9-81ED-4DB2-BD59-A6C34878D82A}">
                    <a16:rowId xmlns:a16="http://schemas.microsoft.com/office/drawing/2014/main" val="2512349585"/>
                  </a:ext>
                </a:extLst>
              </a:tr>
              <a:tr h="581392">
                <a:tc>
                  <a:txBody>
                    <a:bodyPr/>
                    <a:lstStyle/>
                    <a:p>
                      <a:pPr algn="ctr">
                        <a:spcAft>
                          <a:spcPts val="0"/>
                        </a:spcAft>
                      </a:pPr>
                      <a:r>
                        <a:rPr lang="en-US" sz="1400" kern="100">
                          <a:effectLst/>
                          <a:latin typeface="標楷體" panose="03000509000000000000" pitchFamily="65" charset="-120"/>
                          <a:ea typeface="標楷體" panose="03000509000000000000" pitchFamily="65" charset="-120"/>
                        </a:rPr>
                        <a:t>1</a:t>
                      </a:r>
                      <a:endParaRPr lang="zh-TW" sz="1400" kern="10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marL="304800"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31721749"/>
                  </a:ext>
                </a:extLst>
              </a:tr>
              <a:tr h="578728">
                <a:tc>
                  <a:txBody>
                    <a:bodyPr/>
                    <a:lstStyle/>
                    <a:p>
                      <a:pPr algn="ctr">
                        <a:spcAft>
                          <a:spcPts val="0"/>
                        </a:spcAft>
                      </a:pPr>
                      <a:r>
                        <a:rPr lang="en-US" sz="1400" kern="100">
                          <a:effectLst/>
                          <a:latin typeface="標楷體" panose="03000509000000000000" pitchFamily="65" charset="-120"/>
                          <a:ea typeface="標楷體" panose="03000509000000000000" pitchFamily="65" charset="-120"/>
                        </a:rPr>
                        <a:t>2</a:t>
                      </a:r>
                      <a:endParaRPr lang="zh-TW" sz="1400" kern="10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tc>
                  <a:txBody>
                    <a:bodyPr/>
                    <a:lstStyle/>
                    <a:p>
                      <a:pPr marL="304800" algn="ctr">
                        <a:spcAft>
                          <a:spcPts val="0"/>
                        </a:spcAft>
                      </a:pPr>
                      <a:endParaRPr lang="zh-TW" sz="14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349360240"/>
                  </a:ext>
                </a:extLst>
              </a:tr>
            </a:tbl>
          </a:graphicData>
        </a:graphic>
      </p:graphicFrame>
    </p:spTree>
    <p:extLst>
      <p:ext uri="{BB962C8B-B14F-4D97-AF65-F5344CB8AC3E}">
        <p14:creationId xmlns:p14="http://schemas.microsoft.com/office/powerpoint/2010/main" val="125916984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13470</TotalTime>
  <Words>1124</Words>
  <Application>Microsoft Office PowerPoint</Application>
  <PresentationFormat>如螢幕大小 (4:3)</PresentationFormat>
  <Paragraphs>282</Paragraphs>
  <Slides>16</Slides>
  <Notes>6</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16</vt:i4>
      </vt:variant>
    </vt:vector>
  </HeadingPairs>
  <TitlesOfParts>
    <vt:vector size="22" baseType="lpstr">
      <vt:lpstr>標楷體</vt:lpstr>
      <vt:lpstr>Arial</vt:lpstr>
      <vt:lpstr>Calibri</vt:lpstr>
      <vt:lpstr>Poiret One</vt:lpstr>
      <vt:lpstr>Wingdings</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101年度 產業園區廠商轉型再造升級計畫 計畫說明</dc:title>
  <dc:creator>徐世鈞</dc:creator>
  <cp:lastModifiedBy>金屬中心-專案組</cp:lastModifiedBy>
  <cp:revision>1249</cp:revision>
  <cp:lastPrinted>2026-01-05T06:26:53Z</cp:lastPrinted>
  <dcterms:created xsi:type="dcterms:W3CDTF">2012-05-22T06:14:46Z</dcterms:created>
  <dcterms:modified xsi:type="dcterms:W3CDTF">2026-01-06T02:24:26Z</dcterms:modified>
</cp:coreProperties>
</file>